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58" r:id="rId5"/>
    <p:sldId id="295" r:id="rId6"/>
    <p:sldId id="293" r:id="rId7"/>
    <p:sldId id="260" r:id="rId8"/>
    <p:sldId id="261" r:id="rId9"/>
    <p:sldId id="266" r:id="rId10"/>
    <p:sldId id="28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p:cViewPr varScale="1">
        <p:scale>
          <a:sx n="47" d="100"/>
          <a:sy n="47" d="100"/>
        </p:scale>
        <p:origin x="59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FF3405A2-A862-4D61-94BE-18BE5CAC3E85}" type="datetimeFigureOut">
              <a:rPr lang="en-US"/>
              <a:pPr>
                <a:defRPr/>
              </a:pPr>
              <a:t>21.10.2019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9329E5A-068E-409A-87B8-57A6532E917B}" type="slidenum">
              <a:rPr lang="en-US"/>
              <a:pPr>
                <a:defRPr/>
              </a:pPr>
              <a:t>‹#›</a:t>
            </a:fld>
            <a:endParaRPr lang="en-US"/>
          </a:p>
        </p:txBody>
      </p:sp>
    </p:spTree>
    <p:extLst>
      <p:ext uri="{BB962C8B-B14F-4D97-AF65-F5344CB8AC3E}">
        <p14:creationId xmlns:p14="http://schemas.microsoft.com/office/powerpoint/2010/main" val="3047219905"/>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3ABB82-C508-4803-9F96-B1CB55959949}" type="datetimeFigureOut">
              <a:rPr lang="en-US"/>
              <a:pPr>
                <a:defRPr/>
              </a:pPr>
              <a:t>21.10.2019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43985C-8562-49F3-9AA2-65EA2147B717}" type="slidenum">
              <a:rPr lang="en-US"/>
              <a:pPr>
                <a:defRPr/>
              </a:pPr>
              <a:t>‹#›</a:t>
            </a:fld>
            <a:endParaRPr lang="en-US"/>
          </a:p>
        </p:txBody>
      </p:sp>
    </p:spTree>
    <p:extLst>
      <p:ext uri="{BB962C8B-B14F-4D97-AF65-F5344CB8AC3E}">
        <p14:creationId xmlns:p14="http://schemas.microsoft.com/office/powerpoint/2010/main" val="2139883452"/>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A2E8B5-7C94-4DB2-B5F0-99898A9442CE}" type="datetimeFigureOut">
              <a:rPr lang="en-US"/>
              <a:pPr>
                <a:defRPr/>
              </a:pPr>
              <a:t>21.10.2019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83CD9A-D697-4706-9BAA-8B32AA24435C}" type="slidenum">
              <a:rPr lang="en-US"/>
              <a:pPr>
                <a:defRPr/>
              </a:pPr>
              <a:t>‹#›</a:t>
            </a:fld>
            <a:endParaRPr lang="en-US"/>
          </a:p>
        </p:txBody>
      </p:sp>
    </p:spTree>
    <p:extLst>
      <p:ext uri="{BB962C8B-B14F-4D97-AF65-F5344CB8AC3E}">
        <p14:creationId xmlns:p14="http://schemas.microsoft.com/office/powerpoint/2010/main" val="2809621140"/>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A9D2D8-5304-405C-86B5-AD158FE899F5}" type="datetimeFigureOut">
              <a:rPr lang="en-US"/>
              <a:pPr>
                <a:defRPr/>
              </a:pPr>
              <a:t>21.10.2019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5F58E4-DD38-49C1-A01C-D4B40B9B1308}" type="slidenum">
              <a:rPr lang="en-US"/>
              <a:pPr>
                <a:defRPr/>
              </a:pPr>
              <a:t>‹#›</a:t>
            </a:fld>
            <a:endParaRPr lang="en-US"/>
          </a:p>
        </p:txBody>
      </p:sp>
    </p:spTree>
    <p:extLst>
      <p:ext uri="{BB962C8B-B14F-4D97-AF65-F5344CB8AC3E}">
        <p14:creationId xmlns:p14="http://schemas.microsoft.com/office/powerpoint/2010/main" val="2309579277"/>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8A61EA7-8E35-44F7-A4FA-8EA4E1E66396}" type="datetimeFigureOut">
              <a:rPr lang="en-US"/>
              <a:pPr>
                <a:defRPr/>
              </a:pPr>
              <a:t>21.10.2019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67AEDDD-BFAE-4A89-8171-6C79A7D9C77C}" type="slidenum">
              <a:rPr lang="en-US"/>
              <a:pPr>
                <a:defRPr/>
              </a:pPr>
              <a:t>‹#›</a:t>
            </a:fld>
            <a:endParaRPr lang="en-US"/>
          </a:p>
        </p:txBody>
      </p:sp>
    </p:spTree>
    <p:extLst>
      <p:ext uri="{BB962C8B-B14F-4D97-AF65-F5344CB8AC3E}">
        <p14:creationId xmlns:p14="http://schemas.microsoft.com/office/powerpoint/2010/main" val="2772262101"/>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BCCF07-E0ED-4A06-A034-97E4C6262FEA}" type="datetimeFigureOut">
              <a:rPr lang="en-US"/>
              <a:pPr>
                <a:defRPr/>
              </a:pPr>
              <a:t>21.10.2019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16D152-59AA-4453-8840-10469D187112}" type="slidenum">
              <a:rPr lang="en-US"/>
              <a:pPr>
                <a:defRPr/>
              </a:pPr>
              <a:t>‹#›</a:t>
            </a:fld>
            <a:endParaRPr lang="en-US"/>
          </a:p>
        </p:txBody>
      </p:sp>
    </p:spTree>
    <p:extLst>
      <p:ext uri="{BB962C8B-B14F-4D97-AF65-F5344CB8AC3E}">
        <p14:creationId xmlns:p14="http://schemas.microsoft.com/office/powerpoint/2010/main" val="2893206738"/>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fld id="{44B82976-B4BB-4387-BB66-5D083D84171C}" type="datetimeFigureOut">
              <a:rPr lang="en-US"/>
              <a:pPr>
                <a:defRPr/>
              </a:pPr>
              <a:t>21.10.2019</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D3BB3E75-4D7A-482F-99A1-F7DA803099E2}" type="slidenum">
              <a:rPr lang="en-US"/>
              <a:pPr>
                <a:defRPr/>
              </a:pPr>
              <a:t>‹#›</a:t>
            </a:fld>
            <a:endParaRPr lang="en-US"/>
          </a:p>
        </p:txBody>
      </p:sp>
    </p:spTree>
    <p:extLst>
      <p:ext uri="{BB962C8B-B14F-4D97-AF65-F5344CB8AC3E}">
        <p14:creationId xmlns:p14="http://schemas.microsoft.com/office/powerpoint/2010/main" val="2673708692"/>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7AC1F85-3391-4A19-8E61-A45FA3A4003E}" type="datetimeFigureOut">
              <a:rPr lang="en-US"/>
              <a:pPr>
                <a:defRPr/>
              </a:pPr>
              <a:t>21.10.2019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2D047C-80C0-4A6C-A744-31B064A917F9}" type="slidenum">
              <a:rPr lang="en-US"/>
              <a:pPr>
                <a:defRPr/>
              </a:pPr>
              <a:t>‹#›</a:t>
            </a:fld>
            <a:endParaRPr lang="en-US"/>
          </a:p>
        </p:txBody>
      </p:sp>
    </p:spTree>
    <p:extLst>
      <p:ext uri="{BB962C8B-B14F-4D97-AF65-F5344CB8AC3E}">
        <p14:creationId xmlns:p14="http://schemas.microsoft.com/office/powerpoint/2010/main" val="424945878"/>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D98D0E-4BCB-4329-95FE-78A9FCF48F4E}" type="datetimeFigureOut">
              <a:rPr lang="en-US"/>
              <a:pPr>
                <a:defRPr/>
              </a:pPr>
              <a:t>21.10.2019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74EAE4-ABD5-42AC-BB55-F1CD33F8937C}" type="slidenum">
              <a:rPr lang="en-US"/>
              <a:pPr>
                <a:defRPr/>
              </a:pPr>
              <a:t>‹#›</a:t>
            </a:fld>
            <a:endParaRPr lang="en-US"/>
          </a:p>
        </p:txBody>
      </p:sp>
    </p:spTree>
    <p:extLst>
      <p:ext uri="{BB962C8B-B14F-4D97-AF65-F5344CB8AC3E}">
        <p14:creationId xmlns:p14="http://schemas.microsoft.com/office/powerpoint/2010/main" val="1149599462"/>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6B24B2E2-B26A-4129-A99D-423C029A8D23}" type="datetimeFigureOut">
              <a:rPr lang="en-US"/>
              <a:pPr>
                <a:defRPr/>
              </a:pPr>
              <a:t>21.10.2019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978A545-114A-49E1-BD72-C0B9440690B1}" type="slidenum">
              <a:rPr lang="en-US"/>
              <a:pPr>
                <a:defRPr/>
              </a:pPr>
              <a:t>‹#›</a:t>
            </a:fld>
            <a:endParaRPr lang="en-US"/>
          </a:p>
        </p:txBody>
      </p:sp>
    </p:spTree>
    <p:extLst>
      <p:ext uri="{BB962C8B-B14F-4D97-AF65-F5344CB8AC3E}">
        <p14:creationId xmlns:p14="http://schemas.microsoft.com/office/powerpoint/2010/main" val="2388901691"/>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F6C03F-8FD6-4A00-8B2D-49B768388C64}" type="datetimeFigureOut">
              <a:rPr lang="en-US"/>
              <a:pPr>
                <a:defRPr/>
              </a:pPr>
              <a:t>21.10.2019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97623B-2C21-4F32-A1E9-7ABC0AD3DB73}" type="slidenum">
              <a:rPr lang="en-US"/>
              <a:pPr>
                <a:defRPr/>
              </a:pPr>
              <a:t>‹#›</a:t>
            </a:fld>
            <a:endParaRPr lang="en-US"/>
          </a:p>
        </p:txBody>
      </p:sp>
    </p:spTree>
    <p:extLst>
      <p:ext uri="{BB962C8B-B14F-4D97-AF65-F5344CB8AC3E}">
        <p14:creationId xmlns:p14="http://schemas.microsoft.com/office/powerpoint/2010/main" val="3528781334"/>
      </p:ext>
    </p:extLst>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762000" y="6858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tx2">
                    <a:lumMod val="90000"/>
                    <a:lumOff val="10000"/>
                  </a:schemeClr>
                </a:solidFill>
                <a:latin typeface="+mn-lt"/>
                <a:cs typeface="+mn-cs"/>
              </a:defRPr>
            </a:lvl1pPr>
          </a:lstStyle>
          <a:p>
            <a:pPr>
              <a:defRPr/>
            </a:pPr>
            <a:fld id="{61191F97-F1FB-4DEA-9354-E12210FECCF6}" type="datetimeFigureOut">
              <a:rPr lang="en-US"/>
              <a:pPr>
                <a:defRPr/>
              </a:pPr>
              <a:t>21.10.2019</a:t>
            </a:fld>
            <a:endParaRPr lang="en-US"/>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fontAlgn="auto">
              <a:spcBef>
                <a:spcPts val="0"/>
              </a:spcBef>
              <a:spcAft>
                <a:spcPts val="0"/>
              </a:spcAft>
              <a:defRPr sz="1200" b="1">
                <a:solidFill>
                  <a:schemeClr val="tx2">
                    <a:lumMod val="90000"/>
                    <a:lumOff val="10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fontAlgn="auto">
              <a:spcBef>
                <a:spcPts val="0"/>
              </a:spcBef>
              <a:spcAft>
                <a:spcPts val="0"/>
              </a:spcAft>
              <a:defRPr sz="2400">
                <a:solidFill>
                  <a:schemeClr val="tx1">
                    <a:lumMod val="85000"/>
                    <a:lumOff val="15000"/>
                  </a:schemeClr>
                </a:solidFill>
                <a:latin typeface="+mj-lt"/>
                <a:cs typeface="+mn-cs"/>
              </a:defRPr>
            </a:lvl1pPr>
          </a:lstStyle>
          <a:p>
            <a:pPr>
              <a:defRPr/>
            </a:pPr>
            <a:fld id="{674DA6F0-FB24-46F8-9106-CE31464995D3}" type="slidenum">
              <a:rPr lang="en-US"/>
              <a:pPr>
                <a:defRPr/>
              </a:pPr>
              <a:t>‹#›</a:t>
            </a:fld>
            <a:endParaRPr lang="en-US"/>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27" r:id="rId1"/>
    <p:sldLayoutId id="2147483820" r:id="rId2"/>
    <p:sldLayoutId id="2147483828" r:id="rId3"/>
    <p:sldLayoutId id="2147483821" r:id="rId4"/>
    <p:sldLayoutId id="2147483829" r:id="rId5"/>
    <p:sldLayoutId id="2147483822" r:id="rId6"/>
    <p:sldLayoutId id="2147483823" r:id="rId7"/>
    <p:sldLayoutId id="2147483830" r:id="rId8"/>
    <p:sldLayoutId id="2147483824" r:id="rId9"/>
    <p:sldLayoutId id="2147483825" r:id="rId10"/>
    <p:sldLayoutId id="2147483826" r:id="rId11"/>
  </p:sldLayoutIdLst>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xStyles>
    <p:titleStyle>
      <a:lvl1pPr algn="l" rtl="0" eaLnBrk="1" fontAlgn="base" hangingPunct="1">
        <a:spcBef>
          <a:spcPct val="0"/>
        </a:spcBef>
        <a:spcAft>
          <a:spcPct val="0"/>
        </a:spcAft>
        <a:defRPr sz="5400" kern="1200">
          <a:solidFill>
            <a:srgbClr val="262626"/>
          </a:solidFill>
          <a:latin typeface="+mj-lt"/>
          <a:ea typeface="+mj-ea"/>
          <a:cs typeface="+mj-cs"/>
        </a:defRPr>
      </a:lvl1pPr>
      <a:lvl2pPr algn="l" rtl="0" eaLnBrk="1" fontAlgn="base" hangingPunct="1">
        <a:spcBef>
          <a:spcPct val="0"/>
        </a:spcBef>
        <a:spcAft>
          <a:spcPct val="0"/>
        </a:spcAft>
        <a:defRPr sz="5400">
          <a:solidFill>
            <a:srgbClr val="262626"/>
          </a:solidFill>
          <a:latin typeface="Impact" pitchFamily="34" charset="0"/>
        </a:defRPr>
      </a:lvl2pPr>
      <a:lvl3pPr algn="l" rtl="0" eaLnBrk="1" fontAlgn="base" hangingPunct="1">
        <a:spcBef>
          <a:spcPct val="0"/>
        </a:spcBef>
        <a:spcAft>
          <a:spcPct val="0"/>
        </a:spcAft>
        <a:defRPr sz="5400">
          <a:solidFill>
            <a:srgbClr val="262626"/>
          </a:solidFill>
          <a:latin typeface="Impact" pitchFamily="34" charset="0"/>
        </a:defRPr>
      </a:lvl3pPr>
      <a:lvl4pPr algn="l" rtl="0" eaLnBrk="1" fontAlgn="base" hangingPunct="1">
        <a:spcBef>
          <a:spcPct val="0"/>
        </a:spcBef>
        <a:spcAft>
          <a:spcPct val="0"/>
        </a:spcAft>
        <a:defRPr sz="5400">
          <a:solidFill>
            <a:srgbClr val="262626"/>
          </a:solidFill>
          <a:latin typeface="Impact" pitchFamily="34" charset="0"/>
        </a:defRPr>
      </a:lvl4pPr>
      <a:lvl5pPr algn="l" rtl="0" eaLnBrk="1" fontAlgn="base" hangingPunct="1">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1" fontAlgn="base" hangingPunct="1">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1" fontAlgn="base" hangingPunct="1">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1" fontAlgn="base" hangingPunct="1">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12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2000" y="0"/>
            <a:ext cx="7620000" cy="2971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q-AL"/>
          </a:p>
        </p:txBody>
      </p:sp>
      <p:sp>
        <p:nvSpPr>
          <p:cNvPr id="6148" name="Title 1"/>
          <p:cNvSpPr>
            <a:spLocks noGrp="1"/>
          </p:cNvSpPr>
          <p:nvPr>
            <p:ph type="ctrTitle"/>
          </p:nvPr>
        </p:nvSpPr>
        <p:spPr>
          <a:xfrm>
            <a:off x="762000" y="762000"/>
            <a:ext cx="7543800" cy="2286000"/>
          </a:xfrm>
        </p:spPr>
        <p:txBody>
          <a:bodyPr/>
          <a:lstStyle/>
          <a:p>
            <a:pPr algn="ctr" eaLnBrk="1" hangingPunct="1"/>
            <a:r>
              <a:rPr lang="en-US" sz="5400" smtClean="0">
                <a:solidFill>
                  <a:schemeClr val="bg1"/>
                </a:solidFill>
              </a:rPr>
              <a:t>Komunikimi në Biznes</a:t>
            </a:r>
            <a:br>
              <a:rPr lang="en-US" sz="5400" smtClean="0">
                <a:solidFill>
                  <a:schemeClr val="bg1"/>
                </a:solidFill>
              </a:rPr>
            </a:br>
            <a:r>
              <a:rPr lang="sq-AL" sz="4400" b="1" smtClean="0">
                <a:solidFill>
                  <a:schemeClr val="bg1"/>
                </a:solidFill>
              </a:rPr>
              <a:t>FORMAT E KOMUNIKIMIT</a:t>
            </a:r>
            <a:r>
              <a:rPr lang="en-US" sz="4400" smtClean="0">
                <a:solidFill>
                  <a:schemeClr val="bg1"/>
                </a:solidFill>
              </a:rPr>
              <a:t/>
            </a:r>
            <a:br>
              <a:rPr lang="en-US" sz="4400" smtClean="0">
                <a:solidFill>
                  <a:schemeClr val="bg1"/>
                </a:solidFill>
              </a:rPr>
            </a:br>
            <a:endParaRPr lang="sq-AL" sz="4400" smtClean="0">
              <a:solidFill>
                <a:schemeClr val="bg1"/>
              </a:solidFill>
            </a:endParaRPr>
          </a:p>
        </p:txBody>
      </p:sp>
      <p:sp>
        <p:nvSpPr>
          <p:cNvPr id="3" name="Subtitle 2"/>
          <p:cNvSpPr>
            <a:spLocks noGrp="1"/>
          </p:cNvSpPr>
          <p:nvPr>
            <p:ph type="subTitle" idx="1"/>
          </p:nvPr>
        </p:nvSpPr>
        <p:spPr>
          <a:xfrm>
            <a:off x="1066800" y="5715000"/>
            <a:ext cx="6858000" cy="381000"/>
          </a:xfrm>
        </p:spPr>
        <p:txBody>
          <a:bodyPr rtlCol="0">
            <a:normAutofit fontScale="92500" lnSpcReduction="20000"/>
          </a:bodyPr>
          <a:lstStyle/>
          <a:p>
            <a:pPr algn="ctr" eaLnBrk="1" fontAlgn="auto" hangingPunct="1">
              <a:spcAft>
                <a:spcPts val="0"/>
              </a:spcAft>
              <a:buFont typeface="Arial" pitchFamily="34" charset="0"/>
              <a:buNone/>
              <a:defRPr/>
            </a:pPr>
            <a:r>
              <a:rPr lang="en-US" sz="2400" dirty="0" err="1" smtClean="0"/>
              <a:t>Përgatiti</a:t>
            </a:r>
            <a:r>
              <a:rPr lang="en-US" sz="2400" dirty="0" smtClean="0"/>
              <a:t>: </a:t>
            </a:r>
            <a:r>
              <a:rPr lang="en-US" sz="2400" dirty="0" err="1"/>
              <a:t>E</a:t>
            </a:r>
            <a:r>
              <a:rPr lang="en-US" sz="2400" dirty="0" err="1" smtClean="0"/>
              <a:t>rblina</a:t>
            </a:r>
            <a:r>
              <a:rPr lang="en-US" sz="2400" dirty="0" smtClean="0"/>
              <a:t> </a:t>
            </a:r>
            <a:r>
              <a:rPr lang="en-US" sz="2400" dirty="0" err="1" smtClean="0"/>
              <a:t>Morina</a:t>
            </a:r>
            <a:endParaRPr lang="sq-AL" sz="2400" dirty="0"/>
          </a:p>
        </p:txBody>
      </p:sp>
      <p:sp>
        <p:nvSpPr>
          <p:cNvPr id="6150" name="Subtitle 2"/>
          <p:cNvSpPr txBox="1">
            <a:spLocks/>
          </p:cNvSpPr>
          <p:nvPr/>
        </p:nvSpPr>
        <p:spPr bwMode="auto">
          <a:xfrm>
            <a:off x="1219200" y="3276600"/>
            <a:ext cx="6858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ct val="20000"/>
              </a:spcBef>
              <a:buClr>
                <a:schemeClr val="accent1"/>
              </a:buClr>
              <a:buFont typeface="Arial" charset="0"/>
              <a:buNone/>
            </a:pPr>
            <a:endParaRPr lang="sq-AL" sz="480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12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6200"/>
            <a:ext cx="7620000" cy="381000"/>
          </a:xfrm>
        </p:spPr>
        <p:txBody>
          <a:bodyPr/>
          <a:lstStyle/>
          <a:p>
            <a:pPr algn="ctr">
              <a:defRPr/>
            </a:pPr>
            <a:r>
              <a:rPr lang="en-US" sz="2500" dirty="0" err="1" smtClean="0">
                <a:solidFill>
                  <a:schemeClr val="bg1">
                    <a:lumMod val="95000"/>
                  </a:schemeClr>
                </a:solidFill>
              </a:rPr>
              <a:t>Komunikimi</a:t>
            </a:r>
            <a:r>
              <a:rPr lang="en-US" sz="2500" dirty="0" smtClean="0">
                <a:solidFill>
                  <a:schemeClr val="bg1">
                    <a:lumMod val="95000"/>
                  </a:schemeClr>
                </a:solidFill>
              </a:rPr>
              <a:t> </a:t>
            </a:r>
            <a:r>
              <a:rPr lang="en-US" sz="2500" dirty="0" err="1" smtClean="0">
                <a:solidFill>
                  <a:schemeClr val="bg1">
                    <a:lumMod val="95000"/>
                  </a:schemeClr>
                </a:solidFill>
              </a:rPr>
              <a:t>në</a:t>
            </a:r>
            <a:r>
              <a:rPr lang="en-US" sz="2500" dirty="0" smtClean="0">
                <a:solidFill>
                  <a:schemeClr val="bg1">
                    <a:lumMod val="95000"/>
                  </a:schemeClr>
                </a:solidFill>
              </a:rPr>
              <a:t> </a:t>
            </a:r>
            <a:r>
              <a:rPr lang="en-US" sz="2500" dirty="0" err="1" smtClean="0">
                <a:solidFill>
                  <a:schemeClr val="bg1">
                    <a:lumMod val="95000"/>
                  </a:schemeClr>
                </a:solidFill>
              </a:rPr>
              <a:t>Biznes</a:t>
            </a:r>
            <a:endParaRPr lang="sq-AL" sz="2500" dirty="0" smtClean="0">
              <a:solidFill>
                <a:schemeClr val="bg1">
                  <a:lumMod val="95000"/>
                </a:schemeClr>
              </a:solidFill>
            </a:endParaRPr>
          </a:p>
        </p:txBody>
      </p:sp>
      <p:sp>
        <p:nvSpPr>
          <p:cNvPr id="45060" name="Content Placeholder 2"/>
          <p:cNvSpPr>
            <a:spLocks noGrp="1"/>
          </p:cNvSpPr>
          <p:nvPr>
            <p:ph idx="1"/>
          </p:nvPr>
        </p:nvSpPr>
        <p:spPr>
          <a:xfrm>
            <a:off x="762000" y="304800"/>
            <a:ext cx="8077200" cy="4017963"/>
          </a:xfrm>
        </p:spPr>
        <p:txBody>
          <a:bodyPr/>
          <a:lstStyle/>
          <a:p>
            <a:pPr marL="0" indent="0" algn="ctr">
              <a:buFont typeface="Arial" charset="0"/>
              <a:buNone/>
            </a:pPr>
            <a:r>
              <a:rPr lang="en-US" altLang="en-US" sz="6600" smtClean="0"/>
              <a:t>Pyetje?</a:t>
            </a:r>
            <a:r>
              <a:rPr lang="sq-AL" altLang="en-US" smtClean="0"/>
              <a:t/>
            </a:r>
            <a:br>
              <a:rPr lang="sq-AL" altLang="en-US" smtClean="0"/>
            </a:br>
            <a:r>
              <a:rPr lang="sq-AL" altLang="en-US" smtClean="0"/>
              <a:t/>
            </a:r>
            <a:br>
              <a:rPr lang="sq-AL" altLang="en-US" smtClean="0"/>
            </a:br>
            <a:r>
              <a:rPr lang="sq-AL" altLang="en-US" smtClean="0"/>
              <a:t/>
            </a:r>
            <a:br>
              <a:rPr lang="sq-AL" altLang="en-US" smtClean="0"/>
            </a:br>
            <a:endParaRPr lang="sq-AL" altLang="en-US" smtClean="0"/>
          </a:p>
        </p:txBody>
      </p:sp>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81000"/>
            <a:ext cx="7620000" cy="990600"/>
          </a:xfrm>
        </p:spPr>
        <p:txBody>
          <a:bodyPr/>
          <a:lstStyle/>
          <a:p>
            <a:pPr algn="ctr" eaLnBrk="1" hangingPunct="1"/>
            <a:r>
              <a:rPr lang="en-US" dirty="0" smtClean="0"/>
              <a:t>FORMAT </a:t>
            </a:r>
            <a:r>
              <a:rPr lang="sq-AL" dirty="0" smtClean="0"/>
              <a:t> E KOMUNIKIMIT</a:t>
            </a:r>
          </a:p>
        </p:txBody>
      </p:sp>
      <p:sp>
        <p:nvSpPr>
          <p:cNvPr id="3" name="Content Placeholder 2"/>
          <p:cNvSpPr>
            <a:spLocks noGrp="1"/>
          </p:cNvSpPr>
          <p:nvPr>
            <p:ph idx="1"/>
          </p:nvPr>
        </p:nvSpPr>
        <p:spPr>
          <a:xfrm>
            <a:off x="762000" y="1676400"/>
            <a:ext cx="7543800" cy="4114800"/>
          </a:xfrm>
        </p:spPr>
        <p:txBody>
          <a:bodyPr rtlCol="0">
            <a:normAutofit fontScale="92500" lnSpcReduction="20000"/>
          </a:bodyPr>
          <a:lstStyle/>
          <a:p>
            <a:pPr marL="0" indent="0" eaLnBrk="1" hangingPunct="1">
              <a:buFont typeface="Arial" charset="0"/>
              <a:buNone/>
              <a:defRPr/>
            </a:pPr>
            <a:r>
              <a:rPr lang="sq-AL" sz="2800" dirty="0"/>
              <a:t>Komunikimi është bërthama e një organizate.  </a:t>
            </a:r>
            <a:endParaRPr lang="en-US" sz="2800" dirty="0" smtClean="0"/>
          </a:p>
          <a:p>
            <a:pPr marL="0" indent="0" eaLnBrk="1" hangingPunct="1">
              <a:buFont typeface="Arial" charset="0"/>
              <a:buNone/>
              <a:defRPr/>
            </a:pPr>
            <a:r>
              <a:rPr lang="sq-AL" sz="2800" dirty="0" smtClean="0"/>
              <a:t>Qëllimi promov</a:t>
            </a:r>
            <a:r>
              <a:rPr lang="en-US" sz="2800" dirty="0" err="1" smtClean="0"/>
              <a:t>imi</a:t>
            </a:r>
            <a:r>
              <a:rPr lang="en-US" sz="2800" dirty="0" smtClean="0"/>
              <a:t> i</a:t>
            </a:r>
            <a:r>
              <a:rPr lang="sq-AL" sz="2800" dirty="0" smtClean="0"/>
              <a:t> interesa</a:t>
            </a:r>
            <a:r>
              <a:rPr lang="en-US" sz="2800" dirty="0" err="1" smtClean="0"/>
              <a:t>ve</a:t>
            </a:r>
            <a:r>
              <a:rPr lang="sq-AL" sz="2800" dirty="0" smtClean="0"/>
              <a:t> </a:t>
            </a:r>
            <a:r>
              <a:rPr lang="en-US" sz="2800" dirty="0" smtClean="0"/>
              <a:t>t</a:t>
            </a:r>
            <a:r>
              <a:rPr lang="sq-AL" sz="2800" dirty="0" smtClean="0"/>
              <a:t>e </a:t>
            </a:r>
            <a:r>
              <a:rPr lang="sq-AL" sz="2800" dirty="0"/>
              <a:t>biznesit</a:t>
            </a:r>
            <a:r>
              <a:rPr lang="sq-AL" sz="2800" dirty="0" smtClean="0"/>
              <a:t>.</a:t>
            </a:r>
            <a:endParaRPr lang="en-US" sz="2800" dirty="0" smtClean="0"/>
          </a:p>
          <a:p>
            <a:pPr marL="0" indent="0" eaLnBrk="1" hangingPunct="1">
              <a:buFont typeface="Arial" charset="0"/>
              <a:buNone/>
              <a:defRPr/>
            </a:pPr>
            <a:r>
              <a:rPr lang="en-US" sz="2800" dirty="0" smtClean="0"/>
              <a:t>P</a:t>
            </a:r>
            <a:r>
              <a:rPr lang="sq-AL" sz="2800" dirty="0" smtClean="0"/>
              <a:t>roblemi </a:t>
            </a:r>
            <a:r>
              <a:rPr lang="sq-AL" sz="2800" dirty="0"/>
              <a:t>kryesor është mbajtja e një procesi komunikimi efektiv. </a:t>
            </a:r>
            <a:br>
              <a:rPr lang="sq-AL" sz="2800" dirty="0"/>
            </a:br>
            <a:endParaRPr lang="en-US" sz="2800" dirty="0" smtClean="0"/>
          </a:p>
          <a:p>
            <a:pPr marL="0" indent="0" eaLnBrk="1" hangingPunct="1">
              <a:buFont typeface="Arial" charset="0"/>
              <a:buNone/>
              <a:defRPr/>
            </a:pPr>
            <a:r>
              <a:rPr lang="sq-AL" sz="2800" dirty="0" smtClean="0"/>
              <a:t>Problemi </a:t>
            </a:r>
            <a:r>
              <a:rPr lang="sq-AL" sz="2800" dirty="0"/>
              <a:t>baze ne komunikim është  qe mesazhi i cili  kuptohet nga marrësi nuk është ai që dërguesi ka patur si qëllim qe ta japë. Duhet te kuptohet që dëgjuesi dhe folësi janë dy individë të ndare që kanë kufizimet e tyre dhe një sërë gjerash mund të ndërhyjnë për të shtrembëruar mesazhin që  përcillet midis tyre.  </a:t>
            </a:r>
            <a:endParaRPr lang="sq-AL" dirty="0"/>
          </a:p>
        </p:txBody>
      </p:sp>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762000" y="533400"/>
            <a:ext cx="7543800" cy="5638800"/>
          </a:xfrm>
        </p:spPr>
        <p:txBody>
          <a:bodyPr/>
          <a:lstStyle/>
          <a:p>
            <a:pPr marL="0" indent="0" eaLnBrk="1" hangingPunct="1">
              <a:buFont typeface="Arial" charset="0"/>
              <a:buNone/>
            </a:pPr>
            <a:r>
              <a:rPr lang="sq-AL" sz="2800" smtClean="0"/>
              <a:t>Prandaj aftësia  për të punuar mire në grup, për të menaxhuar vartësit dhe lidhjet e tyre me drejtuesit e lartë me klientët dhe kolegët varen nga aftësitë e komunikimit.</a:t>
            </a:r>
          </a:p>
          <a:p>
            <a:pPr marL="0" indent="0" eaLnBrk="1" hangingPunct="1">
              <a:buFont typeface="Arial" charset="0"/>
              <a:buNone/>
            </a:pPr>
            <a:endParaRPr lang="en-US" smtClean="0"/>
          </a:p>
          <a:p>
            <a:pPr marL="0" indent="0" eaLnBrk="1" hangingPunct="1">
              <a:buFont typeface="Arial" charset="0"/>
              <a:buNone/>
            </a:pPr>
            <a:r>
              <a:rPr lang="sq-AL" sz="2800" smtClean="0"/>
              <a:t>Dallojmë format e komunikimit </a:t>
            </a:r>
            <a:r>
              <a:rPr lang="sq-AL" sz="2800" b="1" smtClean="0"/>
              <a:t>verbal</a:t>
            </a:r>
            <a:r>
              <a:rPr lang="sq-AL" sz="2800" smtClean="0"/>
              <a:t> dhe jo </a:t>
            </a:r>
            <a:r>
              <a:rPr lang="sq-AL" sz="2800" b="1" smtClean="0"/>
              <a:t>verbal</a:t>
            </a:r>
            <a:r>
              <a:rPr lang="sq-AL" sz="2800" smtClean="0"/>
              <a:t> të cilat sidomos në komunikimin me zë shfaqen njëkohësisht edhe te dhënësi edhe te marrësi i porosisë (mesazhit), komunikimin </a:t>
            </a:r>
            <a:r>
              <a:rPr lang="sq-AL" sz="2800" b="1" smtClean="0"/>
              <a:t>me shkrim</a:t>
            </a:r>
            <a:r>
              <a:rPr lang="sq-AL" sz="2800" smtClean="0"/>
              <a:t> etj.</a:t>
            </a:r>
          </a:p>
          <a:p>
            <a:pPr marL="0" indent="0" eaLnBrk="1" hangingPunct="1">
              <a:buFont typeface="Arial" charset="0"/>
              <a:buNone/>
            </a:pPr>
            <a:endParaRPr lang="en-US" sz="2800" smtClean="0"/>
          </a:p>
        </p:txBody>
      </p:sp>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81000"/>
            <a:ext cx="7620000" cy="990600"/>
          </a:xfrm>
        </p:spPr>
        <p:txBody>
          <a:bodyPr/>
          <a:lstStyle/>
          <a:p>
            <a:pPr eaLnBrk="1" hangingPunct="1"/>
            <a:r>
              <a:rPr lang="sq-AL" sz="4800" b="1" u="sng" smtClean="0"/>
              <a:t>Komunikimi verbal – me gojë</a:t>
            </a:r>
            <a:endParaRPr lang="sq-AL" sz="4800" smtClean="0"/>
          </a:p>
        </p:txBody>
      </p:sp>
      <p:sp>
        <p:nvSpPr>
          <p:cNvPr id="5" name="Content Placeholder 2"/>
          <p:cNvSpPr>
            <a:spLocks noGrp="1"/>
          </p:cNvSpPr>
          <p:nvPr>
            <p:ph idx="1"/>
          </p:nvPr>
        </p:nvSpPr>
        <p:spPr>
          <a:xfrm>
            <a:off x="762000" y="1524000"/>
            <a:ext cx="7543800" cy="4800600"/>
          </a:xfrm>
        </p:spPr>
        <p:txBody>
          <a:bodyPr rtlCol="0">
            <a:normAutofit fontScale="55000" lnSpcReduction="20000"/>
          </a:bodyPr>
          <a:lstStyle/>
          <a:p>
            <a:pPr eaLnBrk="1" hangingPunct="1">
              <a:defRPr/>
            </a:pPr>
            <a:r>
              <a:rPr lang="sq-AL" sz="3800" b="1" dirty="0"/>
              <a:t> </a:t>
            </a:r>
            <a:r>
              <a:rPr lang="sq-AL" sz="3600" b="1" dirty="0"/>
              <a:t>Të folurit - fjalët</a:t>
            </a:r>
          </a:p>
          <a:p>
            <a:pPr eaLnBrk="1" hangingPunct="1">
              <a:defRPr/>
            </a:pPr>
            <a:r>
              <a:rPr lang="sq-AL" sz="3600" b="1" dirty="0"/>
              <a:t>Toni (</a:t>
            </a:r>
            <a:r>
              <a:rPr lang="sq-AL" sz="3600" b="1" dirty="0" err="1"/>
              <a:t>paragjuha</a:t>
            </a:r>
            <a:r>
              <a:rPr lang="sq-AL" sz="3600" b="1" dirty="0"/>
              <a:t>), theksi, intonacioni, gjendja emocionale etj.</a:t>
            </a:r>
          </a:p>
          <a:p>
            <a:pPr marL="0" indent="0" eaLnBrk="1" hangingPunct="1">
              <a:buFont typeface="Arial" charset="0"/>
              <a:buNone/>
              <a:defRPr/>
            </a:pPr>
            <a:r>
              <a:rPr lang="sq-AL" sz="3600" dirty="0"/>
              <a:t> </a:t>
            </a:r>
          </a:p>
          <a:p>
            <a:pPr marL="0" indent="0" eaLnBrk="1" hangingPunct="1">
              <a:buFont typeface="Arial" charset="0"/>
              <a:buNone/>
              <a:defRPr/>
            </a:pPr>
            <a:r>
              <a:rPr lang="sq-AL" sz="3600" dirty="0"/>
              <a:t>Komunikimi verbal do të thotë komunikim me fjalë dhe përmbledh diskutimet, fjalimet, prezantimet, komunikimin ndër personal etj.</a:t>
            </a:r>
          </a:p>
          <a:p>
            <a:pPr marL="0" indent="0" eaLnBrk="1" hangingPunct="1">
              <a:buFont typeface="Arial" charset="0"/>
              <a:buNone/>
              <a:defRPr/>
            </a:pPr>
            <a:r>
              <a:rPr lang="sq-AL" sz="3600" dirty="0"/>
              <a:t> </a:t>
            </a:r>
          </a:p>
          <a:p>
            <a:pPr marL="0" indent="0" eaLnBrk="1" hangingPunct="1">
              <a:buFont typeface="Arial" charset="0"/>
              <a:buNone/>
              <a:defRPr/>
            </a:pPr>
            <a:r>
              <a:rPr lang="sq-AL" sz="3600" dirty="0"/>
              <a:t>Në komunikimin përball me personin </a:t>
            </a:r>
            <a:r>
              <a:rPr lang="en-US" sz="3600" dirty="0"/>
              <a:t/>
            </a:r>
            <a:br>
              <a:rPr lang="en-US" sz="3600" dirty="0"/>
            </a:br>
            <a:r>
              <a:rPr lang="sq-AL" sz="3600" dirty="0" smtClean="0"/>
              <a:t>gjuha </a:t>
            </a:r>
            <a:r>
              <a:rPr lang="sq-AL" sz="3600" dirty="0"/>
              <a:t>e trupit bashke me zërin luajnë </a:t>
            </a:r>
            <a:r>
              <a:rPr lang="en-US" sz="3600" dirty="0" smtClean="0"/>
              <a:t/>
            </a:r>
            <a:br>
              <a:rPr lang="en-US" sz="3600" dirty="0" smtClean="0"/>
            </a:br>
            <a:r>
              <a:rPr lang="sq-AL" sz="3600" dirty="0" smtClean="0"/>
              <a:t>një </a:t>
            </a:r>
            <a:r>
              <a:rPr lang="sq-AL" sz="3600" dirty="0"/>
              <a:t>rol të rëndësishëm dhe mund të </a:t>
            </a:r>
            <a:r>
              <a:rPr lang="en-US" sz="3600" dirty="0" smtClean="0"/>
              <a:t/>
            </a:r>
            <a:br>
              <a:rPr lang="en-US" sz="3600" dirty="0" smtClean="0"/>
            </a:br>
            <a:r>
              <a:rPr lang="sq-AL" sz="3600" dirty="0" smtClean="0"/>
              <a:t>ketë </a:t>
            </a:r>
            <a:r>
              <a:rPr lang="sq-AL" sz="3600" dirty="0"/>
              <a:t>një ndikim madje më të lartë tek </a:t>
            </a:r>
            <a:r>
              <a:rPr lang="en-US" sz="3600" dirty="0" smtClean="0"/>
              <a:t/>
            </a:r>
            <a:br>
              <a:rPr lang="en-US" sz="3600" dirty="0" smtClean="0"/>
            </a:br>
            <a:r>
              <a:rPr lang="sq-AL" sz="3600" dirty="0" smtClean="0"/>
              <a:t>dëgjuesi </a:t>
            </a:r>
            <a:r>
              <a:rPr lang="sq-AL" sz="3600" dirty="0"/>
              <a:t>sesa përmbajtja e fjalëve</a:t>
            </a:r>
            <a:r>
              <a:rPr lang="sq-AL" sz="3600" dirty="0" smtClean="0"/>
              <a:t>.</a:t>
            </a:r>
            <a:r>
              <a:rPr lang="en-US" sz="3600" dirty="0" smtClean="0"/>
              <a:t/>
            </a:r>
            <a:br>
              <a:rPr lang="en-US" sz="3600" dirty="0" smtClean="0"/>
            </a:br>
            <a:endParaRPr lang="sq-AL" sz="3600" dirty="0"/>
          </a:p>
          <a:p>
            <a:pPr marL="0" indent="0" eaLnBrk="1" hangingPunct="1">
              <a:buFont typeface="Arial" charset="0"/>
              <a:buNone/>
              <a:defRPr/>
            </a:pPr>
            <a:r>
              <a:rPr lang="sq-AL" sz="3600" dirty="0"/>
              <a:t>Ngritja dhe ulja e zërit gjatë </a:t>
            </a:r>
            <a:r>
              <a:rPr lang="sq-AL" sz="3600" dirty="0" smtClean="0"/>
              <a:t>bisedës</a:t>
            </a:r>
            <a:r>
              <a:rPr lang="en-US" sz="3600" dirty="0" smtClean="0"/>
              <a:t/>
            </a:r>
            <a:br>
              <a:rPr lang="en-US" sz="3600" dirty="0" smtClean="0"/>
            </a:br>
            <a:r>
              <a:rPr lang="sq-AL" sz="3600" dirty="0" smtClean="0"/>
              <a:t> </a:t>
            </a:r>
            <a:r>
              <a:rPr lang="sq-AL" sz="3600" dirty="0"/>
              <a:t>apo </a:t>
            </a:r>
            <a:r>
              <a:rPr lang="sq-AL" sz="3600" dirty="0" smtClean="0"/>
              <a:t>fjalimit</a:t>
            </a:r>
            <a:r>
              <a:rPr lang="en-US" sz="3600" dirty="0" smtClean="0"/>
              <a:t>;</a:t>
            </a:r>
            <a:endParaRPr lang="sq-AL" sz="3600" dirty="0"/>
          </a:p>
        </p:txBody>
      </p:sp>
      <p:pic>
        <p:nvPicPr>
          <p:cNvPr id="9221" name="Picture 5" descr="http://giaonhanvantai.org/wp-content/uploads/2015/03/verbal-communicat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581400"/>
            <a:ext cx="3771900" cy="2514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81000"/>
            <a:ext cx="7620000" cy="914400"/>
          </a:xfrm>
        </p:spPr>
        <p:txBody>
          <a:bodyPr/>
          <a:lstStyle/>
          <a:p>
            <a:pPr eaLnBrk="1" hangingPunct="1"/>
            <a:r>
              <a:rPr lang="it-IT" sz="4000" b="1" u="sng" smtClean="0"/>
              <a:t>Statistikë</a:t>
            </a:r>
            <a:endParaRPr lang="sq-AL" sz="4000" smtClean="0"/>
          </a:p>
        </p:txBody>
      </p:sp>
      <p:pic>
        <p:nvPicPr>
          <p:cNvPr id="4" name="Picture 5" descr="http://giaonhanvantai.org/wp-content/uploads/2015/03/verbal-communicat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371600"/>
            <a:ext cx="3771900" cy="2514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5" descr="http://4.bp.blogspot.com/-xWGhKmKFV-8/TcXb9JC4sgI/AAAAAAAAACQ/P4ZnjfTCWMo/s1600/cultdif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447800"/>
            <a:ext cx="281940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http://www.theemotionalinvestor.org/wp-content/uploads/2015/06/Nonverba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4038" y="3657600"/>
            <a:ext cx="336391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81000"/>
            <a:ext cx="7620000" cy="914400"/>
          </a:xfrm>
        </p:spPr>
        <p:txBody>
          <a:bodyPr/>
          <a:lstStyle/>
          <a:p>
            <a:pPr eaLnBrk="1" hangingPunct="1"/>
            <a:r>
              <a:rPr lang="it-IT" sz="4400" b="1" u="sng" smtClean="0"/>
              <a:t>Komunikimit  verbal</a:t>
            </a:r>
            <a:endParaRPr lang="sq-AL" sz="4400" smtClean="0"/>
          </a:p>
        </p:txBody>
      </p:sp>
      <p:pic>
        <p:nvPicPr>
          <p:cNvPr id="4" name="Picture 5" descr="http://giaonhanvantai.org/wp-content/uploads/2015/03/verbal-communicat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1205" y="3581400"/>
            <a:ext cx="3771900" cy="2514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243" name="Content Placeholder 2"/>
          <p:cNvSpPr>
            <a:spLocks noGrp="1"/>
          </p:cNvSpPr>
          <p:nvPr>
            <p:ph idx="1"/>
          </p:nvPr>
        </p:nvSpPr>
        <p:spPr>
          <a:xfrm>
            <a:off x="762000" y="1447800"/>
            <a:ext cx="7543800" cy="4419600"/>
          </a:xfrm>
        </p:spPr>
        <p:txBody>
          <a:bodyPr/>
          <a:lstStyle/>
          <a:p>
            <a:pPr marL="0" indent="0" eaLnBrk="1" hangingPunct="1">
              <a:buFont typeface="Arial" charset="0"/>
              <a:buNone/>
              <a:defRPr/>
            </a:pPr>
            <a:r>
              <a:rPr lang="sq-AL" sz="2800" b="1" dirty="0"/>
              <a:t>Përparësitë:</a:t>
            </a:r>
            <a:endParaRPr lang="sq-AL" sz="2800" dirty="0"/>
          </a:p>
          <a:p>
            <a:pPr marL="0" indent="0" eaLnBrk="1" hangingPunct="1">
              <a:buFont typeface="Arial" charset="0"/>
              <a:buNone/>
              <a:defRPr/>
            </a:pPr>
            <a:r>
              <a:rPr lang="sq-AL" sz="2800" dirty="0"/>
              <a:t> </a:t>
            </a:r>
          </a:p>
          <a:p>
            <a:pPr eaLnBrk="1" hangingPunct="1">
              <a:defRPr/>
            </a:pPr>
            <a:r>
              <a:rPr lang="sq-AL" sz="2800" dirty="0"/>
              <a:t>Është me shumë komunikim direkt dhe personal</a:t>
            </a:r>
          </a:p>
          <a:p>
            <a:pPr eaLnBrk="1" hangingPunct="1">
              <a:defRPr/>
            </a:pPr>
            <a:r>
              <a:rPr lang="sq-AL" sz="2800" dirty="0"/>
              <a:t>Ka përgjigje (</a:t>
            </a:r>
            <a:r>
              <a:rPr lang="sq-AL" sz="2800" dirty="0" smtClean="0"/>
              <a:t>f</a:t>
            </a:r>
            <a:r>
              <a:rPr lang="en-US" sz="2800" dirty="0" err="1" smtClean="0"/>
              <a:t>ee</a:t>
            </a:r>
            <a:r>
              <a:rPr lang="sq-AL" sz="2800" dirty="0" smtClean="0"/>
              <a:t>dbek</a:t>
            </a:r>
            <a:r>
              <a:rPr lang="sq-AL" sz="2800" dirty="0"/>
              <a:t>) të menjëhershëm </a:t>
            </a:r>
          </a:p>
          <a:p>
            <a:pPr eaLnBrk="1" hangingPunct="1">
              <a:defRPr/>
            </a:pPr>
            <a:r>
              <a:rPr lang="sq-AL" sz="2800" dirty="0"/>
              <a:t>Mesazhi mund te riformulohet pas marrjes së përgjigjes.</a:t>
            </a:r>
          </a:p>
          <a:p>
            <a:pPr eaLnBrk="1" hangingPunct="1">
              <a:defRPr/>
            </a:pPr>
            <a:r>
              <a:rPr lang="sq-AL" sz="2800" dirty="0"/>
              <a:t>Mesazhi mund të shoqërohet dhe mbështetet me gjuhën e trupit, toni i zërit </a:t>
            </a:r>
            <a:r>
              <a:rPr lang="sq-AL" sz="2800" dirty="0" err="1" smtClean="0"/>
              <a:t>etj</a:t>
            </a:r>
            <a:endParaRPr lang="sq-AL" sz="2800" dirty="0" smtClean="0"/>
          </a:p>
        </p:txBody>
      </p:sp>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81000"/>
            <a:ext cx="7620000" cy="762000"/>
          </a:xfrm>
        </p:spPr>
        <p:txBody>
          <a:bodyPr rtlCol="0">
            <a:normAutofit/>
          </a:bodyPr>
          <a:lstStyle/>
          <a:p>
            <a:pPr eaLnBrk="1" fontAlgn="auto" hangingPunct="1">
              <a:spcAft>
                <a:spcPts val="0"/>
              </a:spcAft>
              <a:defRPr/>
            </a:pPr>
            <a:r>
              <a:rPr lang="it-IT" sz="4400" b="1" u="sng" dirty="0"/>
              <a:t>K</a:t>
            </a:r>
            <a:r>
              <a:rPr lang="it-IT" sz="4400" b="1" u="sng" dirty="0" smtClean="0"/>
              <a:t>omunikimit  </a:t>
            </a:r>
            <a:r>
              <a:rPr lang="it-IT" sz="4400" b="1" u="sng" dirty="0"/>
              <a:t>verbal</a:t>
            </a:r>
            <a:endParaRPr lang="sq-AL" sz="4400" dirty="0">
              <a:solidFill>
                <a:schemeClr val="tx1">
                  <a:lumMod val="85000"/>
                  <a:lumOff val="15000"/>
                </a:schemeClr>
              </a:solidFill>
            </a:endParaRPr>
          </a:p>
        </p:txBody>
      </p:sp>
      <p:pic>
        <p:nvPicPr>
          <p:cNvPr id="6" name="Picture 5" descr="http://giaonhanvantai.org/wp-content/uploads/2015/03/verbal-communicat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1205" y="3581400"/>
            <a:ext cx="3771900" cy="2514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267" name="Content Placeholder 2"/>
          <p:cNvSpPr>
            <a:spLocks noGrp="1"/>
          </p:cNvSpPr>
          <p:nvPr>
            <p:ph idx="1"/>
          </p:nvPr>
        </p:nvSpPr>
        <p:spPr>
          <a:xfrm>
            <a:off x="533400" y="1371600"/>
            <a:ext cx="7543800" cy="4419600"/>
          </a:xfrm>
        </p:spPr>
        <p:txBody>
          <a:bodyPr/>
          <a:lstStyle/>
          <a:p>
            <a:pPr marL="0" indent="0" eaLnBrk="1" hangingPunct="1">
              <a:buFont typeface="Arial" charset="0"/>
              <a:buNone/>
              <a:defRPr/>
            </a:pPr>
            <a:r>
              <a:rPr lang="sq-AL" sz="2800" b="1" dirty="0"/>
              <a:t>Mangësitë: </a:t>
            </a:r>
            <a:endParaRPr lang="sq-AL" sz="2800" dirty="0"/>
          </a:p>
          <a:p>
            <a:pPr marL="0" indent="0" eaLnBrk="1" hangingPunct="1">
              <a:buFont typeface="Arial" charset="0"/>
              <a:buNone/>
              <a:defRPr/>
            </a:pPr>
            <a:endParaRPr lang="sq-AL" sz="2800" dirty="0"/>
          </a:p>
          <a:p>
            <a:pPr eaLnBrk="1" hangingPunct="1">
              <a:defRPr/>
            </a:pPr>
            <a:r>
              <a:rPr lang="sq-AL" sz="2800" dirty="0"/>
              <a:t>Shpesh nuk dëgjohet me kujdes dhe nuk regjistrohet</a:t>
            </a:r>
          </a:p>
          <a:p>
            <a:pPr eaLnBrk="1" hangingPunct="1">
              <a:defRPr/>
            </a:pPr>
            <a:r>
              <a:rPr lang="sq-AL" sz="2800" dirty="0"/>
              <a:t>Kemi pak kohë për t’u përgatitur </a:t>
            </a:r>
          </a:p>
          <a:p>
            <a:pPr eaLnBrk="1" hangingPunct="1">
              <a:defRPr/>
            </a:pPr>
            <a:r>
              <a:rPr lang="sq-AL" sz="2800" dirty="0"/>
              <a:t>E pamundur të kthehet e evitohet ajo që është thënë por sërish është  më lehtë se në format e shkruara të komunikimit.</a:t>
            </a:r>
          </a:p>
          <a:p>
            <a:pPr eaLnBrk="1" hangingPunct="1">
              <a:defRPr/>
            </a:pPr>
            <a:r>
              <a:rPr lang="sq-AL" sz="2800" dirty="0"/>
              <a:t>Vështire të kontrollohet bashkëveprimi</a:t>
            </a:r>
          </a:p>
        </p:txBody>
      </p:sp>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81000"/>
            <a:ext cx="7620000" cy="762000"/>
          </a:xfrm>
        </p:spPr>
        <p:txBody>
          <a:bodyPr/>
          <a:lstStyle/>
          <a:p>
            <a:pPr eaLnBrk="1" hangingPunct="1"/>
            <a:r>
              <a:rPr lang="sq-AL" b="1" u="sng" smtClean="0"/>
              <a:t>Komunikimi jo-verbal </a:t>
            </a:r>
            <a:endParaRPr lang="sq-AL" smtClean="0"/>
          </a:p>
        </p:txBody>
      </p:sp>
      <p:sp>
        <p:nvSpPr>
          <p:cNvPr id="5" name="Content Placeholder 2"/>
          <p:cNvSpPr>
            <a:spLocks noGrp="1"/>
          </p:cNvSpPr>
          <p:nvPr>
            <p:ph idx="1"/>
          </p:nvPr>
        </p:nvSpPr>
        <p:spPr>
          <a:xfrm>
            <a:off x="762000" y="1295400"/>
            <a:ext cx="7543800" cy="4724400"/>
          </a:xfrm>
        </p:spPr>
        <p:txBody>
          <a:bodyPr/>
          <a:lstStyle/>
          <a:p>
            <a:pPr marL="0" indent="0" eaLnBrk="1" hangingPunct="1">
              <a:buFont typeface="Arial" charset="0"/>
              <a:buNone/>
            </a:pPr>
            <a:r>
              <a:rPr lang="en-US" sz="3200" b="1" smtClean="0"/>
              <a:t>Komunimimi jo-verbal dallohet per nga g</a:t>
            </a:r>
            <a:r>
              <a:rPr lang="sq-AL" sz="3200" b="1" smtClean="0"/>
              <a:t>juha e trupit</a:t>
            </a:r>
            <a:r>
              <a:rPr lang="en-US" sz="3200" b="1" smtClean="0"/>
              <a:t>:</a:t>
            </a:r>
            <a:endParaRPr lang="sq-AL" sz="3200" b="1" smtClean="0"/>
          </a:p>
          <a:p>
            <a:pPr lvl="1" eaLnBrk="1" hangingPunct="1"/>
            <a:r>
              <a:rPr lang="sq-AL" sz="3000" smtClean="0"/>
              <a:t>kontakti i syve</a:t>
            </a:r>
            <a:r>
              <a:rPr lang="en-US" sz="3000" smtClean="0"/>
              <a:t>;</a:t>
            </a:r>
            <a:r>
              <a:rPr lang="sq-AL" sz="3000" smtClean="0"/>
              <a:t> </a:t>
            </a:r>
          </a:p>
          <a:p>
            <a:pPr lvl="1" eaLnBrk="1" hangingPunct="1"/>
            <a:r>
              <a:rPr lang="sq-AL" sz="3000" smtClean="0"/>
              <a:t>gjuha e shenjave</a:t>
            </a:r>
            <a:r>
              <a:rPr lang="en-US" sz="3000" smtClean="0"/>
              <a:t>;</a:t>
            </a:r>
            <a:endParaRPr lang="sq-AL" sz="3000" smtClean="0"/>
          </a:p>
          <a:p>
            <a:pPr lvl="1" eaLnBrk="1" hangingPunct="1"/>
            <a:r>
              <a:rPr lang="sq-AL" sz="3000" smtClean="0"/>
              <a:t>të prekurit</a:t>
            </a:r>
            <a:r>
              <a:rPr lang="en-US" sz="3000" smtClean="0"/>
              <a:t>; </a:t>
            </a:r>
            <a:r>
              <a:rPr lang="sq-AL" sz="3000" smtClean="0"/>
              <a:t> </a:t>
            </a:r>
          </a:p>
          <a:p>
            <a:pPr lvl="1" eaLnBrk="1" hangingPunct="1"/>
            <a:r>
              <a:rPr lang="en-US" sz="3000" smtClean="0"/>
              <a:t>g</a:t>
            </a:r>
            <a:r>
              <a:rPr lang="sq-AL" sz="3000" smtClean="0"/>
              <a:t>jestet</a:t>
            </a:r>
            <a:r>
              <a:rPr lang="en-US" sz="3000" smtClean="0"/>
              <a:t>;</a:t>
            </a:r>
            <a:endParaRPr lang="sq-AL" sz="3000" smtClean="0"/>
          </a:p>
          <a:p>
            <a:pPr lvl="1" eaLnBrk="1" hangingPunct="1"/>
            <a:r>
              <a:rPr lang="sq-AL" sz="3000" smtClean="0"/>
              <a:t>gjuha e trupit</a:t>
            </a:r>
            <a:r>
              <a:rPr lang="en-US" sz="3000" smtClean="0"/>
              <a:t>;</a:t>
            </a:r>
            <a:endParaRPr lang="sq-AL" sz="3000" smtClean="0"/>
          </a:p>
          <a:p>
            <a:pPr lvl="1" eaLnBrk="1" hangingPunct="1"/>
            <a:r>
              <a:rPr lang="sq-AL" sz="3000" smtClean="0"/>
              <a:t>shprehja e fytyrës</a:t>
            </a:r>
            <a:r>
              <a:rPr lang="en-US" sz="3000" smtClean="0"/>
              <a:t>;</a:t>
            </a:r>
            <a:endParaRPr lang="sq-AL" sz="3000" smtClean="0"/>
          </a:p>
        </p:txBody>
      </p:sp>
      <p:pic>
        <p:nvPicPr>
          <p:cNvPr id="14340" name="Picture 5" descr="http://4.bp.blogspot.com/-xWGhKmKFV-8/TcXb9JC4sgI/AAAAAAAAACQ/P4ZnjfTCWMo/s1600/cultdi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3700" y="2949575"/>
            <a:ext cx="3594100"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81000"/>
            <a:ext cx="7620000" cy="762000"/>
          </a:xfrm>
        </p:spPr>
        <p:txBody>
          <a:bodyPr/>
          <a:lstStyle/>
          <a:p>
            <a:pPr eaLnBrk="1" hangingPunct="1"/>
            <a:r>
              <a:rPr lang="sq-AL" b="1" u="sng" smtClean="0"/>
              <a:t>Komunikimi jo-verbal </a:t>
            </a:r>
            <a:endParaRPr lang="sq-AL" smtClean="0"/>
          </a:p>
        </p:txBody>
      </p:sp>
      <p:sp>
        <p:nvSpPr>
          <p:cNvPr id="13315" name="Content Placeholder 2"/>
          <p:cNvSpPr>
            <a:spLocks noGrp="1"/>
          </p:cNvSpPr>
          <p:nvPr>
            <p:ph idx="1"/>
          </p:nvPr>
        </p:nvSpPr>
        <p:spPr>
          <a:xfrm>
            <a:off x="762000" y="1295400"/>
            <a:ext cx="7772400" cy="4724400"/>
          </a:xfrm>
        </p:spPr>
        <p:txBody>
          <a:bodyPr/>
          <a:lstStyle/>
          <a:p>
            <a:pPr eaLnBrk="1" hangingPunct="1"/>
            <a:r>
              <a:rPr lang="sq-AL" smtClean="0"/>
              <a:t>Përdorimi i objekteve si: </a:t>
            </a:r>
            <a:endParaRPr lang="en-US" smtClean="0"/>
          </a:p>
          <a:p>
            <a:pPr lvl="1" eaLnBrk="1" hangingPunct="1"/>
            <a:r>
              <a:rPr lang="sq-AL" sz="2400" smtClean="0"/>
              <a:t>veshja, </a:t>
            </a:r>
            <a:endParaRPr lang="en-US" sz="2400" smtClean="0"/>
          </a:p>
          <a:p>
            <a:pPr lvl="1" eaLnBrk="1" hangingPunct="1"/>
            <a:r>
              <a:rPr lang="sq-AL" sz="2400" smtClean="0"/>
              <a:t>modeli dhe prerja e flokëve, dhe kombinimi i tyre). </a:t>
            </a:r>
          </a:p>
          <a:p>
            <a:pPr eaLnBrk="1" hangingPunct="1"/>
            <a:r>
              <a:rPr lang="sq-AL" smtClean="0"/>
              <a:t>Përdorimi i kohës</a:t>
            </a:r>
          </a:p>
          <a:p>
            <a:pPr eaLnBrk="1" hangingPunct="1"/>
            <a:r>
              <a:rPr lang="sq-AL" smtClean="0"/>
              <a:t>Përdorimi i medias si p.sh.: </a:t>
            </a:r>
            <a:endParaRPr lang="en-US" smtClean="0"/>
          </a:p>
          <a:p>
            <a:pPr lvl="1" eaLnBrk="1" hangingPunct="1"/>
            <a:r>
              <a:rPr lang="sq-AL" sz="2400" smtClean="0"/>
              <a:t>piktura,</a:t>
            </a:r>
            <a:endParaRPr lang="en-US" sz="2400" smtClean="0"/>
          </a:p>
          <a:p>
            <a:pPr lvl="1" eaLnBrk="1" hangingPunct="1"/>
            <a:r>
              <a:rPr lang="sq-AL" sz="2400" smtClean="0"/>
              <a:t> grafiket, </a:t>
            </a:r>
            <a:endParaRPr lang="en-US" sz="2400" smtClean="0"/>
          </a:p>
          <a:p>
            <a:pPr lvl="1" eaLnBrk="1" hangingPunct="1"/>
            <a:r>
              <a:rPr lang="sq-AL" sz="2400" smtClean="0"/>
              <a:t>tingujt dhe të shkruarit</a:t>
            </a:r>
          </a:p>
          <a:p>
            <a:pPr eaLnBrk="1" hangingPunct="1"/>
            <a:r>
              <a:rPr lang="sq-AL" smtClean="0"/>
              <a:t>Sjellja</a:t>
            </a:r>
          </a:p>
          <a:p>
            <a:pPr eaLnBrk="1" hangingPunct="1"/>
            <a:r>
              <a:rPr lang="sq-AL" smtClean="0"/>
              <a:t>Hapësira personale dhe distanca</a:t>
            </a:r>
          </a:p>
        </p:txBody>
      </p:sp>
      <p:pic>
        <p:nvPicPr>
          <p:cNvPr id="4" name="Picture 5" descr="http://4.bp.blogspot.com/-xWGhKmKFV-8/TcXb9JC4sgI/AAAAAAAAACQ/P4ZnjfTCWMo/s1600/cultdi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3700" y="2949575"/>
            <a:ext cx="3594100"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40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500"/>
                                        <p:tgtEl>
                                          <p:spTgt spid="1331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fade">
                                      <p:cBhvr>
                                        <p:cTn id="15" dur="500"/>
                                        <p:tgtEl>
                                          <p:spTgt spid="1331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fade">
                                      <p:cBhvr>
                                        <p:cTn id="18" dur="500"/>
                                        <p:tgtEl>
                                          <p:spTgt spid="1331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Effect transition="in" filter="fade">
                                      <p:cBhvr>
                                        <p:cTn id="23" dur="500"/>
                                        <p:tgtEl>
                                          <p:spTgt spid="1331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animEffect transition="in" filter="fade">
                                      <p:cBhvr>
                                        <p:cTn id="28" dur="500"/>
                                        <p:tgtEl>
                                          <p:spTgt spid="13315">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animEffect transition="in" filter="fade">
                                      <p:cBhvr>
                                        <p:cTn id="31" dur="500"/>
                                        <p:tgtEl>
                                          <p:spTgt spid="13315">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315">
                                            <p:txEl>
                                              <p:pRg st="6" end="6"/>
                                            </p:txEl>
                                          </p:spTgt>
                                        </p:tgtEl>
                                        <p:attrNameLst>
                                          <p:attrName>style.visibility</p:attrName>
                                        </p:attrNameLst>
                                      </p:cBhvr>
                                      <p:to>
                                        <p:strVal val="visible"/>
                                      </p:to>
                                    </p:set>
                                    <p:animEffect transition="in" filter="fade">
                                      <p:cBhvr>
                                        <p:cTn id="34" dur="500"/>
                                        <p:tgtEl>
                                          <p:spTgt spid="13315">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315">
                                            <p:txEl>
                                              <p:pRg st="7" end="7"/>
                                            </p:txEl>
                                          </p:spTgt>
                                        </p:tgtEl>
                                        <p:attrNameLst>
                                          <p:attrName>style.visibility</p:attrName>
                                        </p:attrNameLst>
                                      </p:cBhvr>
                                      <p:to>
                                        <p:strVal val="visible"/>
                                      </p:to>
                                    </p:set>
                                    <p:animEffect transition="in" filter="fade">
                                      <p:cBhvr>
                                        <p:cTn id="37" dur="500"/>
                                        <p:tgtEl>
                                          <p:spTgt spid="1331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5">
                                            <p:txEl>
                                              <p:pRg st="8" end="8"/>
                                            </p:txEl>
                                          </p:spTgt>
                                        </p:tgtEl>
                                        <p:attrNameLst>
                                          <p:attrName>style.visibility</p:attrName>
                                        </p:attrNameLst>
                                      </p:cBhvr>
                                      <p:to>
                                        <p:strVal val="visible"/>
                                      </p:to>
                                    </p:set>
                                    <p:animEffect transition="in" filter="fade">
                                      <p:cBhvr>
                                        <p:cTn id="42" dur="500"/>
                                        <p:tgtEl>
                                          <p:spTgt spid="13315">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315">
                                            <p:txEl>
                                              <p:pRg st="9" end="9"/>
                                            </p:txEl>
                                          </p:spTgt>
                                        </p:tgtEl>
                                        <p:attrNameLst>
                                          <p:attrName>style.visibility</p:attrName>
                                        </p:attrNameLst>
                                      </p:cBhvr>
                                      <p:to>
                                        <p:strVal val="visible"/>
                                      </p:to>
                                    </p:set>
                                    <p:animEffect transition="in" filter="fade">
                                      <p:cBhvr>
                                        <p:cTn id="47" dur="500"/>
                                        <p:tgtEl>
                                          <p:spTgt spid="13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 Format  e komunikimit</Template>
  <TotalTime>1</TotalTime>
  <Words>239</Words>
  <Application>Microsoft Office PowerPoint</Application>
  <PresentationFormat>On-screen Show (4:3)</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Impact</vt:lpstr>
      <vt:lpstr>Times New Roman</vt:lpstr>
      <vt:lpstr>Newsprint</vt:lpstr>
      <vt:lpstr>Komunikimi në Biznes FORMAT E KOMUNIKIMIT </vt:lpstr>
      <vt:lpstr>FORMAT  E KOMUNIKIMIT</vt:lpstr>
      <vt:lpstr>PowerPoint Presentation</vt:lpstr>
      <vt:lpstr>Komunikimi verbal – me gojë</vt:lpstr>
      <vt:lpstr>Statistikë</vt:lpstr>
      <vt:lpstr>Komunikimit  verbal</vt:lpstr>
      <vt:lpstr>Komunikimit  verbal</vt:lpstr>
      <vt:lpstr>Komunikimi jo-verbal </vt:lpstr>
      <vt:lpstr>Komunikimi jo-verbal </vt:lpstr>
      <vt:lpstr>Komunikimi në Biznes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Komunikimi në Biznes FORMAT E KOMUNIKIMIT </dc:title>
  <dc:creator>Acer</dc:creator>
  <cp:lastModifiedBy>Acer</cp:lastModifiedBy>
  <cp:revision>1</cp:revision>
  <dcterms:created xsi:type="dcterms:W3CDTF">2019-10-21T11:58:49Z</dcterms:created>
  <dcterms:modified xsi:type="dcterms:W3CDTF">2019-10-21T12:00:19Z</dcterms:modified>
</cp:coreProperties>
</file>