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legacyDocTextInfo.bin" ContentType="application/vnd.ms-office.legacyDocTextInfo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43"/>
  </p:notesMasterIdLst>
  <p:handoutMasterIdLst>
    <p:handoutMasterId r:id="rId44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325" r:id="rId10"/>
    <p:sldId id="293" r:id="rId11"/>
    <p:sldId id="294" r:id="rId12"/>
    <p:sldId id="295" r:id="rId13"/>
    <p:sldId id="296" r:id="rId14"/>
    <p:sldId id="32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27" r:id="rId23"/>
    <p:sldId id="328" r:id="rId24"/>
    <p:sldId id="308" r:id="rId25"/>
    <p:sldId id="310" r:id="rId26"/>
    <p:sldId id="311" r:id="rId27"/>
    <p:sldId id="312" r:id="rId28"/>
    <p:sldId id="329" r:id="rId29"/>
    <p:sldId id="314" r:id="rId30"/>
    <p:sldId id="330" r:id="rId31"/>
    <p:sldId id="316" r:id="rId32"/>
    <p:sldId id="331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32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1" autoAdjust="0"/>
    <p:restoredTop sz="94660"/>
  </p:normalViewPr>
  <p:slideViewPr>
    <p:cSldViewPr>
      <p:cViewPr>
        <p:scale>
          <a:sx n="48" d="100"/>
          <a:sy n="48" d="100"/>
        </p:scale>
        <p:origin x="-1077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79BA5E-DD16-4051-8A30-C8ECCFF138C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C3F99C-3492-4884-8A9E-E5A7E45603AE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000" b="1" dirty="0" smtClean="0"/>
            <a:t>Planifikimi</a:t>
          </a:r>
          <a:endParaRPr lang="en-US" sz="2000" b="1" dirty="0"/>
        </a:p>
      </dgm:t>
    </dgm:pt>
    <dgm:pt modelId="{AD12F293-C65F-4A99-B0E2-AEB4572AAC33}" type="parTrans" cxnId="{9AA3CBAA-8E92-4AE5-96FC-C1A19B527B35}">
      <dgm:prSet/>
      <dgm:spPr/>
      <dgm:t>
        <a:bodyPr/>
        <a:lstStyle/>
        <a:p>
          <a:endParaRPr lang="en-US"/>
        </a:p>
      </dgm:t>
    </dgm:pt>
    <dgm:pt modelId="{C5FACAD1-80F2-4C85-8CBA-566E5FDD8DAB}" type="sibTrans" cxnId="{9AA3CBAA-8E92-4AE5-96FC-C1A19B527B35}">
      <dgm:prSet/>
      <dgm:spPr/>
      <dgm:t>
        <a:bodyPr/>
        <a:lstStyle/>
        <a:p>
          <a:endParaRPr lang="en-US"/>
        </a:p>
      </dgm:t>
    </dgm:pt>
    <dgm:pt modelId="{B772BFDD-7112-46CF-ACC7-6C9E97DA2DF4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000" b="1" dirty="0" smtClean="0"/>
            <a:t>Organizimi </a:t>
          </a:r>
          <a:endParaRPr lang="en-US" sz="2000" b="1" dirty="0"/>
        </a:p>
      </dgm:t>
    </dgm:pt>
    <dgm:pt modelId="{ACC5E287-3601-4939-B9B7-A13D44818AC4}" type="parTrans" cxnId="{BE531A99-C23C-417A-8AF8-90168B78AD95}">
      <dgm:prSet/>
      <dgm:spPr/>
      <dgm:t>
        <a:bodyPr/>
        <a:lstStyle/>
        <a:p>
          <a:endParaRPr lang="en-US"/>
        </a:p>
      </dgm:t>
    </dgm:pt>
    <dgm:pt modelId="{E3969998-D211-42EA-B837-CCC481A399A6}" type="sibTrans" cxnId="{BE531A99-C23C-417A-8AF8-90168B78AD95}">
      <dgm:prSet/>
      <dgm:spPr/>
      <dgm:t>
        <a:bodyPr/>
        <a:lstStyle/>
        <a:p>
          <a:endParaRPr lang="en-US"/>
        </a:p>
      </dgm:t>
    </dgm:pt>
    <dgm:pt modelId="{65694299-137F-41A0-9749-94677D8B4742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000" b="1" dirty="0" smtClean="0"/>
            <a:t>Udhëheqja </a:t>
          </a:r>
          <a:endParaRPr lang="en-US" sz="2000" b="1" dirty="0"/>
        </a:p>
      </dgm:t>
    </dgm:pt>
    <dgm:pt modelId="{5E24016A-C664-4739-A837-DA1D62D856B3}" type="parTrans" cxnId="{FBDB1188-1B4E-4941-BF29-4C7724F72C00}">
      <dgm:prSet/>
      <dgm:spPr/>
      <dgm:t>
        <a:bodyPr/>
        <a:lstStyle/>
        <a:p>
          <a:endParaRPr lang="en-US"/>
        </a:p>
      </dgm:t>
    </dgm:pt>
    <dgm:pt modelId="{47CEE3C4-394A-415F-A0B0-CF2DFB1CF3F8}" type="sibTrans" cxnId="{FBDB1188-1B4E-4941-BF29-4C7724F72C00}">
      <dgm:prSet/>
      <dgm:spPr/>
      <dgm:t>
        <a:bodyPr/>
        <a:lstStyle/>
        <a:p>
          <a:endParaRPr lang="en-US"/>
        </a:p>
      </dgm:t>
    </dgm:pt>
    <dgm:pt modelId="{7A06D2BA-839C-41B5-B04F-30685C66C0EB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000" b="1" dirty="0" smtClean="0"/>
            <a:t>Kontrolli </a:t>
          </a:r>
          <a:endParaRPr lang="en-US" sz="2000" b="1" dirty="0"/>
        </a:p>
      </dgm:t>
    </dgm:pt>
    <dgm:pt modelId="{EB09007D-71BB-4767-B7AF-77B7A05517AB}" type="parTrans" cxnId="{D444ABDD-32C7-40AA-8294-CDBB81A9FE34}">
      <dgm:prSet/>
      <dgm:spPr/>
      <dgm:t>
        <a:bodyPr/>
        <a:lstStyle/>
        <a:p>
          <a:endParaRPr lang="en-US"/>
        </a:p>
      </dgm:t>
    </dgm:pt>
    <dgm:pt modelId="{ECABF6F6-9A05-48E4-8A7C-B022D32FCFA4}" type="sibTrans" cxnId="{D444ABDD-32C7-40AA-8294-CDBB81A9FE34}">
      <dgm:prSet/>
      <dgm:spPr/>
      <dgm:t>
        <a:bodyPr/>
        <a:lstStyle/>
        <a:p>
          <a:endParaRPr lang="en-US"/>
        </a:p>
      </dgm:t>
    </dgm:pt>
    <dgm:pt modelId="{4F2EE66A-6BC5-4759-9A2D-591F329276D6}" type="pres">
      <dgm:prSet presAssocID="{3A79BA5E-DD16-4051-8A30-C8ECCFF138C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CE476D-4C9F-47AC-B4DA-FDDCA9C3EE09}" type="pres">
      <dgm:prSet presAssocID="{74C3F99C-3492-4884-8A9E-E5A7E45603AE}" presName="node" presStyleLbl="node1" presStyleIdx="0" presStyleCnt="4" custScaleX="136090" custRadScaleRad="100144" custRadScaleInc="-40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10ABE-1781-4E68-B1C6-2245099DD755}" type="pres">
      <dgm:prSet presAssocID="{C5FACAD1-80F2-4C85-8CBA-566E5FDD8DA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AB06A71-460D-4F8D-A055-06B49BFC592E}" type="pres">
      <dgm:prSet presAssocID="{C5FACAD1-80F2-4C85-8CBA-566E5FDD8DA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F8413D1-01B6-47FC-91CF-35EB526026F0}" type="pres">
      <dgm:prSet presAssocID="{B772BFDD-7112-46CF-ACC7-6C9E97DA2DF4}" presName="node" presStyleLbl="node1" presStyleIdx="1" presStyleCnt="4" custScaleX="154495" custRadScaleRad="139867" custRadScaleInc="2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D6B8D-EC10-40B2-A8A2-AE4D8F15152E}" type="pres">
      <dgm:prSet presAssocID="{E3969998-D211-42EA-B837-CCC481A399A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458266E-E0CE-45DC-A11E-88EDC0CB6540}" type="pres">
      <dgm:prSet presAssocID="{E3969998-D211-42EA-B837-CCC481A399A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EC2ED2E-6328-4AF7-8DE5-8EAE08BBEC1D}" type="pres">
      <dgm:prSet presAssocID="{65694299-137F-41A0-9749-94677D8B4742}" presName="node" presStyleLbl="node1" presStyleIdx="2" presStyleCnt="4" custScaleX="138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65C01-C08F-4BC4-B297-2A4232EE2BED}" type="pres">
      <dgm:prSet presAssocID="{47CEE3C4-394A-415F-A0B0-CF2DFB1CF3F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09A5F5C-D81D-4298-8D57-96E1E77831AB}" type="pres">
      <dgm:prSet presAssocID="{47CEE3C4-394A-415F-A0B0-CF2DFB1CF3F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DFFC2C3-B2EE-4555-A668-F10B55998AF1}" type="pres">
      <dgm:prSet presAssocID="{7A06D2BA-839C-41B5-B04F-30685C66C0EB}" presName="node" presStyleLbl="node1" presStyleIdx="3" presStyleCnt="4" custScaleX="129830" custRadScaleRad="150785" custRadScaleInc="1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97358-D12A-4792-8179-34957249C53C}" type="pres">
      <dgm:prSet presAssocID="{ECABF6F6-9A05-48E4-8A7C-B022D32FCFA4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D11E33F-C807-49A4-81CA-147A770966F9}" type="pres">
      <dgm:prSet presAssocID="{ECABF6F6-9A05-48E4-8A7C-B022D32FCFA4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0B474614-ACE6-4656-B6D1-8DEE09CF347A}" type="presOf" srcId="{47CEE3C4-394A-415F-A0B0-CF2DFB1CF3F8}" destId="{709A5F5C-D81D-4298-8D57-96E1E77831AB}" srcOrd="1" destOrd="0" presId="urn:microsoft.com/office/officeart/2005/8/layout/cycle2"/>
    <dgm:cxn modelId="{64D283A2-6AA7-48B9-AC39-FA589769E71E}" type="presOf" srcId="{7A06D2BA-839C-41B5-B04F-30685C66C0EB}" destId="{EDFFC2C3-B2EE-4555-A668-F10B55998AF1}" srcOrd="0" destOrd="0" presId="urn:microsoft.com/office/officeart/2005/8/layout/cycle2"/>
    <dgm:cxn modelId="{017E4C52-F225-4B83-8A87-DB8E9774B6CB}" type="presOf" srcId="{B772BFDD-7112-46CF-ACC7-6C9E97DA2DF4}" destId="{4F8413D1-01B6-47FC-91CF-35EB526026F0}" srcOrd="0" destOrd="0" presId="urn:microsoft.com/office/officeart/2005/8/layout/cycle2"/>
    <dgm:cxn modelId="{9AA3CBAA-8E92-4AE5-96FC-C1A19B527B35}" srcId="{3A79BA5E-DD16-4051-8A30-C8ECCFF138CB}" destId="{74C3F99C-3492-4884-8A9E-E5A7E45603AE}" srcOrd="0" destOrd="0" parTransId="{AD12F293-C65F-4A99-B0E2-AEB4572AAC33}" sibTransId="{C5FACAD1-80F2-4C85-8CBA-566E5FDD8DAB}"/>
    <dgm:cxn modelId="{BCBC2D18-A9C5-41DD-9F35-0A0D552F28FE}" type="presOf" srcId="{65694299-137F-41A0-9749-94677D8B4742}" destId="{AEC2ED2E-6328-4AF7-8DE5-8EAE08BBEC1D}" srcOrd="0" destOrd="0" presId="urn:microsoft.com/office/officeart/2005/8/layout/cycle2"/>
    <dgm:cxn modelId="{B8A41F56-28CB-45E9-83D8-20A6AA53C44E}" type="presOf" srcId="{3A79BA5E-DD16-4051-8A30-C8ECCFF138CB}" destId="{4F2EE66A-6BC5-4759-9A2D-591F329276D6}" srcOrd="0" destOrd="0" presId="urn:microsoft.com/office/officeart/2005/8/layout/cycle2"/>
    <dgm:cxn modelId="{63907BBF-8A14-4F1F-A6FA-80B9408A72BB}" type="presOf" srcId="{ECABF6F6-9A05-48E4-8A7C-B022D32FCFA4}" destId="{FD11E33F-C807-49A4-81CA-147A770966F9}" srcOrd="1" destOrd="0" presId="urn:microsoft.com/office/officeart/2005/8/layout/cycle2"/>
    <dgm:cxn modelId="{FBDB1188-1B4E-4941-BF29-4C7724F72C00}" srcId="{3A79BA5E-DD16-4051-8A30-C8ECCFF138CB}" destId="{65694299-137F-41A0-9749-94677D8B4742}" srcOrd="2" destOrd="0" parTransId="{5E24016A-C664-4739-A837-DA1D62D856B3}" sibTransId="{47CEE3C4-394A-415F-A0B0-CF2DFB1CF3F8}"/>
    <dgm:cxn modelId="{BE531A99-C23C-417A-8AF8-90168B78AD95}" srcId="{3A79BA5E-DD16-4051-8A30-C8ECCFF138CB}" destId="{B772BFDD-7112-46CF-ACC7-6C9E97DA2DF4}" srcOrd="1" destOrd="0" parTransId="{ACC5E287-3601-4939-B9B7-A13D44818AC4}" sibTransId="{E3969998-D211-42EA-B837-CCC481A399A6}"/>
    <dgm:cxn modelId="{DF4B51F5-8ABD-4C98-A248-CAC3FBDEF777}" type="presOf" srcId="{C5FACAD1-80F2-4C85-8CBA-566E5FDD8DAB}" destId="{BE810ABE-1781-4E68-B1C6-2245099DD755}" srcOrd="0" destOrd="0" presId="urn:microsoft.com/office/officeart/2005/8/layout/cycle2"/>
    <dgm:cxn modelId="{D444ABDD-32C7-40AA-8294-CDBB81A9FE34}" srcId="{3A79BA5E-DD16-4051-8A30-C8ECCFF138CB}" destId="{7A06D2BA-839C-41B5-B04F-30685C66C0EB}" srcOrd="3" destOrd="0" parTransId="{EB09007D-71BB-4767-B7AF-77B7A05517AB}" sibTransId="{ECABF6F6-9A05-48E4-8A7C-B022D32FCFA4}"/>
    <dgm:cxn modelId="{F55779DD-9427-4EA4-8A17-888B1288FDDF}" type="presOf" srcId="{74C3F99C-3492-4884-8A9E-E5A7E45603AE}" destId="{08CE476D-4C9F-47AC-B4DA-FDDCA9C3EE09}" srcOrd="0" destOrd="0" presId="urn:microsoft.com/office/officeart/2005/8/layout/cycle2"/>
    <dgm:cxn modelId="{86861849-757A-4C89-8C62-1F981C90BF8B}" type="presOf" srcId="{E3969998-D211-42EA-B837-CCC481A399A6}" destId="{B458266E-E0CE-45DC-A11E-88EDC0CB6540}" srcOrd="1" destOrd="0" presId="urn:microsoft.com/office/officeart/2005/8/layout/cycle2"/>
    <dgm:cxn modelId="{72332405-49C7-49E8-9E92-7122191E9B7B}" type="presOf" srcId="{ECABF6F6-9A05-48E4-8A7C-B022D32FCFA4}" destId="{BDA97358-D12A-4792-8179-34957249C53C}" srcOrd="0" destOrd="0" presId="urn:microsoft.com/office/officeart/2005/8/layout/cycle2"/>
    <dgm:cxn modelId="{FA502A26-295A-4F66-AFBD-66D8789A66D5}" type="presOf" srcId="{E3969998-D211-42EA-B837-CCC481A399A6}" destId="{E05D6B8D-EC10-40B2-A8A2-AE4D8F15152E}" srcOrd="0" destOrd="0" presId="urn:microsoft.com/office/officeart/2005/8/layout/cycle2"/>
    <dgm:cxn modelId="{9367711D-6FDC-40CC-A692-C46227A9AE70}" type="presOf" srcId="{47CEE3C4-394A-415F-A0B0-CF2DFB1CF3F8}" destId="{B7A65C01-C08F-4BC4-B297-2A4232EE2BED}" srcOrd="0" destOrd="0" presId="urn:microsoft.com/office/officeart/2005/8/layout/cycle2"/>
    <dgm:cxn modelId="{34ED9C15-4E01-4437-8122-5C178EBCB1AA}" type="presOf" srcId="{C5FACAD1-80F2-4C85-8CBA-566E5FDD8DAB}" destId="{2AB06A71-460D-4F8D-A055-06B49BFC592E}" srcOrd="1" destOrd="0" presId="urn:microsoft.com/office/officeart/2005/8/layout/cycle2"/>
    <dgm:cxn modelId="{3CEB3656-F157-4A59-AA4B-65869F31FE8C}" type="presParOf" srcId="{4F2EE66A-6BC5-4759-9A2D-591F329276D6}" destId="{08CE476D-4C9F-47AC-B4DA-FDDCA9C3EE09}" srcOrd="0" destOrd="0" presId="urn:microsoft.com/office/officeart/2005/8/layout/cycle2"/>
    <dgm:cxn modelId="{42A01770-D1FF-4455-A148-DC28BD61B941}" type="presParOf" srcId="{4F2EE66A-6BC5-4759-9A2D-591F329276D6}" destId="{BE810ABE-1781-4E68-B1C6-2245099DD755}" srcOrd="1" destOrd="0" presId="urn:microsoft.com/office/officeart/2005/8/layout/cycle2"/>
    <dgm:cxn modelId="{916BAD64-1103-4107-974B-032FA819BC5E}" type="presParOf" srcId="{BE810ABE-1781-4E68-B1C6-2245099DD755}" destId="{2AB06A71-460D-4F8D-A055-06B49BFC592E}" srcOrd="0" destOrd="0" presId="urn:microsoft.com/office/officeart/2005/8/layout/cycle2"/>
    <dgm:cxn modelId="{2F2FEB05-BFEA-4892-BC0D-CADC40267E81}" type="presParOf" srcId="{4F2EE66A-6BC5-4759-9A2D-591F329276D6}" destId="{4F8413D1-01B6-47FC-91CF-35EB526026F0}" srcOrd="2" destOrd="0" presId="urn:microsoft.com/office/officeart/2005/8/layout/cycle2"/>
    <dgm:cxn modelId="{3E3FE782-4E15-462F-959F-40C3A3785B50}" type="presParOf" srcId="{4F2EE66A-6BC5-4759-9A2D-591F329276D6}" destId="{E05D6B8D-EC10-40B2-A8A2-AE4D8F15152E}" srcOrd="3" destOrd="0" presId="urn:microsoft.com/office/officeart/2005/8/layout/cycle2"/>
    <dgm:cxn modelId="{44D5D95B-B643-4360-BEDE-ACC206775E46}" type="presParOf" srcId="{E05D6B8D-EC10-40B2-A8A2-AE4D8F15152E}" destId="{B458266E-E0CE-45DC-A11E-88EDC0CB6540}" srcOrd="0" destOrd="0" presId="urn:microsoft.com/office/officeart/2005/8/layout/cycle2"/>
    <dgm:cxn modelId="{3B9F8FD5-250C-4A27-8B99-328C644E3B63}" type="presParOf" srcId="{4F2EE66A-6BC5-4759-9A2D-591F329276D6}" destId="{AEC2ED2E-6328-4AF7-8DE5-8EAE08BBEC1D}" srcOrd="4" destOrd="0" presId="urn:microsoft.com/office/officeart/2005/8/layout/cycle2"/>
    <dgm:cxn modelId="{45B97FE9-E3CB-452C-885A-68796C9455D2}" type="presParOf" srcId="{4F2EE66A-6BC5-4759-9A2D-591F329276D6}" destId="{B7A65C01-C08F-4BC4-B297-2A4232EE2BED}" srcOrd="5" destOrd="0" presId="urn:microsoft.com/office/officeart/2005/8/layout/cycle2"/>
    <dgm:cxn modelId="{33EB33A1-5A70-4DA9-914C-DA6A2600D8C5}" type="presParOf" srcId="{B7A65C01-C08F-4BC4-B297-2A4232EE2BED}" destId="{709A5F5C-D81D-4298-8D57-96E1E77831AB}" srcOrd="0" destOrd="0" presId="urn:microsoft.com/office/officeart/2005/8/layout/cycle2"/>
    <dgm:cxn modelId="{27597642-51E3-4B3E-9241-749FF3277D6F}" type="presParOf" srcId="{4F2EE66A-6BC5-4759-9A2D-591F329276D6}" destId="{EDFFC2C3-B2EE-4555-A668-F10B55998AF1}" srcOrd="6" destOrd="0" presId="urn:microsoft.com/office/officeart/2005/8/layout/cycle2"/>
    <dgm:cxn modelId="{2E5E2C49-ECAC-4AE9-8C25-FD8FA620F81D}" type="presParOf" srcId="{4F2EE66A-6BC5-4759-9A2D-591F329276D6}" destId="{BDA97358-D12A-4792-8179-34957249C53C}" srcOrd="7" destOrd="0" presId="urn:microsoft.com/office/officeart/2005/8/layout/cycle2"/>
    <dgm:cxn modelId="{76BFB9D2-F178-4FDA-BADC-C973993F515F}" type="presParOf" srcId="{BDA97358-D12A-4792-8179-34957249C53C}" destId="{FD11E33F-C807-49A4-81CA-147A770966F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AACFEE-AC71-4659-AF94-9A65559FC0D2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8AAA43-3210-4949-914F-A48098512AD6}">
      <dgm:prSet phldrT="[Text]" custT="1"/>
      <dgm:spPr/>
      <dgm:t>
        <a:bodyPr/>
        <a:lstStyle/>
        <a:p>
          <a:r>
            <a:rPr lang="en-US" sz="2800" dirty="0" err="1" smtClean="0"/>
            <a:t>Menaxheri</a:t>
          </a:r>
          <a:endParaRPr lang="en-US" sz="2800" dirty="0"/>
        </a:p>
      </dgm:t>
    </dgm:pt>
    <dgm:pt modelId="{882F796D-5C4B-410C-ADEF-E2A33A1A9709}" type="parTrans" cxnId="{AFAC4DEE-7710-434B-A107-9DF4386B8113}">
      <dgm:prSet/>
      <dgm:spPr/>
      <dgm:t>
        <a:bodyPr/>
        <a:lstStyle/>
        <a:p>
          <a:endParaRPr lang="en-US"/>
        </a:p>
      </dgm:t>
    </dgm:pt>
    <dgm:pt modelId="{A60068EE-F02C-4242-A01A-989D78CC92CF}" type="sibTrans" cxnId="{AFAC4DEE-7710-434B-A107-9DF4386B8113}">
      <dgm:prSet/>
      <dgm:spPr/>
      <dgm:t>
        <a:bodyPr/>
        <a:lstStyle/>
        <a:p>
          <a:endParaRPr lang="en-US"/>
        </a:p>
      </dgm:t>
    </dgm:pt>
    <dgm:pt modelId="{C969A080-D97F-4F0D-9205-08615FCE1F3F}">
      <dgm:prSet phldrT="[Text]" custT="1"/>
      <dgm:spPr/>
      <dgm:t>
        <a:bodyPr/>
        <a:lstStyle/>
        <a:p>
          <a:pPr algn="ctr"/>
          <a:r>
            <a:rPr lang="en-US" sz="1800" b="1" dirty="0" smtClean="0"/>
            <a:t>1</a:t>
          </a:r>
          <a:r>
            <a:rPr lang="sq-AL" sz="1800" b="1" noProof="0" dirty="0" smtClean="0"/>
            <a:t>. </a:t>
          </a:r>
          <a:r>
            <a:rPr lang="en-US" sz="1800" b="1" noProof="0" dirty="0" smtClean="0"/>
            <a:t> </a:t>
          </a:r>
          <a:r>
            <a:rPr lang="sq-AL" sz="1800" b="1" noProof="0" dirty="0" err="1" smtClean="0"/>
            <a:t>Ndërpersonal</a:t>
          </a:r>
          <a:r>
            <a:rPr lang="sq-AL" sz="1800" b="1" noProof="0" dirty="0" smtClean="0"/>
            <a:t>:</a:t>
          </a:r>
          <a:endParaRPr lang="sq-AL" sz="1800" noProof="0" dirty="0" smtClean="0"/>
        </a:p>
        <a:p>
          <a:pPr algn="l"/>
          <a:r>
            <a:rPr lang="sq-AL" sz="1800" dirty="0" smtClean="0"/>
            <a:t>•Figurë qendrore</a:t>
          </a:r>
          <a:endParaRPr lang="en-US" sz="1800" dirty="0" smtClean="0"/>
        </a:p>
        <a:p>
          <a:pPr algn="l"/>
          <a:r>
            <a:rPr lang="sq-AL" sz="1800" dirty="0" smtClean="0"/>
            <a:t>•Lider</a:t>
          </a:r>
          <a:endParaRPr lang="en-US" sz="1800" dirty="0" smtClean="0"/>
        </a:p>
        <a:p>
          <a:pPr algn="l"/>
          <a:r>
            <a:rPr lang="sq-AL" sz="1800" dirty="0" smtClean="0"/>
            <a:t>• Ndërlidhës</a:t>
          </a:r>
          <a:endParaRPr lang="en-US" sz="1800" dirty="0"/>
        </a:p>
      </dgm:t>
    </dgm:pt>
    <dgm:pt modelId="{D02854ED-7BCD-4A95-849A-E553D866A704}" type="parTrans" cxnId="{0B180721-0C43-4190-B1BD-82D7EF4ADDEA}">
      <dgm:prSet/>
      <dgm:spPr/>
      <dgm:t>
        <a:bodyPr/>
        <a:lstStyle/>
        <a:p>
          <a:endParaRPr lang="en-US"/>
        </a:p>
      </dgm:t>
    </dgm:pt>
    <dgm:pt modelId="{EA77E146-AF49-4375-92C8-310A252A6FE3}" type="sibTrans" cxnId="{0B180721-0C43-4190-B1BD-82D7EF4ADDEA}">
      <dgm:prSet/>
      <dgm:spPr/>
      <dgm:t>
        <a:bodyPr/>
        <a:lstStyle/>
        <a:p>
          <a:endParaRPr lang="en-US"/>
        </a:p>
      </dgm:t>
    </dgm:pt>
    <dgm:pt modelId="{69592200-BF01-4B5D-A6EF-AE4A9EFF2836}">
      <dgm:prSet phldrT="[Text]" custT="1"/>
      <dgm:spPr/>
      <dgm:t>
        <a:bodyPr/>
        <a:lstStyle/>
        <a:p>
          <a:pPr algn="ctr"/>
          <a:r>
            <a:rPr lang="sq-AL" sz="2000" b="1" i="1" noProof="0" dirty="0" smtClean="0"/>
            <a:t>2</a:t>
          </a:r>
          <a:r>
            <a:rPr lang="sq-AL" sz="1600" b="1" i="1" noProof="0" dirty="0" smtClean="0"/>
            <a:t>. </a:t>
          </a:r>
          <a:r>
            <a:rPr lang="sq-AL" sz="1600" b="1" noProof="0" dirty="0" smtClean="0"/>
            <a:t>Informues</a:t>
          </a:r>
          <a:endParaRPr lang="sq-AL" sz="1600" noProof="0" dirty="0" smtClean="0"/>
        </a:p>
        <a:p>
          <a:pPr algn="l"/>
          <a:r>
            <a:rPr lang="sq-AL" sz="1600" noProof="0" dirty="0" smtClean="0"/>
            <a:t>• Monitorues</a:t>
          </a:r>
        </a:p>
        <a:p>
          <a:pPr algn="l"/>
          <a:r>
            <a:rPr lang="sq-AL" sz="1600" noProof="0" dirty="0" smtClean="0"/>
            <a:t>• Shpërndarës </a:t>
          </a:r>
        </a:p>
        <a:p>
          <a:pPr algn="l"/>
          <a:r>
            <a:rPr lang="sq-AL" sz="1600" noProof="0" dirty="0" smtClean="0"/>
            <a:t>•Zëdhënës</a:t>
          </a:r>
          <a:endParaRPr lang="sq-AL" sz="1600" noProof="0" dirty="0"/>
        </a:p>
      </dgm:t>
    </dgm:pt>
    <dgm:pt modelId="{D7B46BEB-DF51-4671-9789-5431BD79CE1B}" type="parTrans" cxnId="{8E079142-1286-44CB-8FB6-3D15275F347C}">
      <dgm:prSet/>
      <dgm:spPr/>
      <dgm:t>
        <a:bodyPr/>
        <a:lstStyle/>
        <a:p>
          <a:endParaRPr lang="en-US"/>
        </a:p>
      </dgm:t>
    </dgm:pt>
    <dgm:pt modelId="{ADEDB30F-AF07-4699-BA86-522351647FF6}" type="sibTrans" cxnId="{8E079142-1286-44CB-8FB6-3D15275F347C}">
      <dgm:prSet/>
      <dgm:spPr/>
      <dgm:t>
        <a:bodyPr/>
        <a:lstStyle/>
        <a:p>
          <a:endParaRPr lang="en-US"/>
        </a:p>
      </dgm:t>
    </dgm:pt>
    <dgm:pt modelId="{0C93916D-EFC6-4063-B14A-B561CE5CEDB0}">
      <dgm:prSet phldrT="[Text]" custT="1"/>
      <dgm:spPr/>
      <dgm:t>
        <a:bodyPr/>
        <a:lstStyle/>
        <a:p>
          <a:pPr algn="ctr"/>
          <a:r>
            <a:rPr lang="sq-AL" sz="1800" b="1" noProof="0" dirty="0" smtClean="0"/>
            <a:t>3. Vendimmarrës</a:t>
          </a:r>
          <a:endParaRPr lang="sq-AL" sz="1800" noProof="0" dirty="0" smtClean="0"/>
        </a:p>
        <a:p>
          <a:pPr algn="just"/>
          <a:r>
            <a:rPr lang="sq-AL" sz="1800" noProof="0" dirty="0" smtClean="0"/>
            <a:t>•  Ndërmarrës</a:t>
          </a:r>
        </a:p>
        <a:p>
          <a:pPr algn="just"/>
          <a:r>
            <a:rPr lang="sq-AL" sz="1800" noProof="0" dirty="0" smtClean="0"/>
            <a:t>•Trajtuesi konflikteve</a:t>
          </a:r>
        </a:p>
        <a:p>
          <a:pPr algn="just"/>
          <a:r>
            <a:rPr lang="sq-AL" sz="1800" noProof="0" dirty="0" smtClean="0"/>
            <a:t>•</a:t>
          </a:r>
          <a:r>
            <a:rPr lang="sq-AL" sz="1800" noProof="0" dirty="0" err="1" smtClean="0"/>
            <a:t>Alokator</a:t>
          </a:r>
          <a:r>
            <a:rPr lang="sq-AL" sz="1800" noProof="0" dirty="0" smtClean="0"/>
            <a:t> i resurseve</a:t>
          </a:r>
        </a:p>
        <a:p>
          <a:pPr algn="just"/>
          <a:r>
            <a:rPr lang="sq-AL" sz="1800" noProof="0" dirty="0" smtClean="0"/>
            <a:t>•  </a:t>
          </a:r>
          <a:r>
            <a:rPr lang="sq-AL" sz="1800" noProof="0" dirty="0" err="1" smtClean="0"/>
            <a:t>Negociator</a:t>
          </a:r>
          <a:endParaRPr lang="sq-AL" sz="1800" noProof="0" dirty="0"/>
        </a:p>
      </dgm:t>
    </dgm:pt>
    <dgm:pt modelId="{2608BF05-EFC5-4BD6-888D-252B4F508EFC}" type="parTrans" cxnId="{E974E75C-78D4-47C1-AFD5-8A4B10FAC9D7}">
      <dgm:prSet/>
      <dgm:spPr/>
      <dgm:t>
        <a:bodyPr/>
        <a:lstStyle/>
        <a:p>
          <a:endParaRPr lang="en-US"/>
        </a:p>
      </dgm:t>
    </dgm:pt>
    <dgm:pt modelId="{9CD7465D-3590-495B-AE35-401416DD1950}" type="sibTrans" cxnId="{E974E75C-78D4-47C1-AFD5-8A4B10FAC9D7}">
      <dgm:prSet/>
      <dgm:spPr/>
      <dgm:t>
        <a:bodyPr/>
        <a:lstStyle/>
        <a:p>
          <a:endParaRPr lang="en-US"/>
        </a:p>
      </dgm:t>
    </dgm:pt>
    <dgm:pt modelId="{CBBA1924-1F37-4AB7-A36E-1EB1AA43D276}" type="pres">
      <dgm:prSet presAssocID="{DAAACFEE-AC71-4659-AF94-9A65559FC0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E553B81-938B-429F-B2B7-2D2C4C8FB8F9}" type="pres">
      <dgm:prSet presAssocID="{B48AAA43-3210-4949-914F-A48098512AD6}" presName="hierRoot1" presStyleCnt="0"/>
      <dgm:spPr/>
    </dgm:pt>
    <dgm:pt modelId="{5B358D7D-40CF-4557-8E0F-64DC7F29D393}" type="pres">
      <dgm:prSet presAssocID="{B48AAA43-3210-4949-914F-A48098512AD6}" presName="composite" presStyleCnt="0"/>
      <dgm:spPr/>
    </dgm:pt>
    <dgm:pt modelId="{663E4903-8453-4188-B955-97F3E804DE51}" type="pres">
      <dgm:prSet presAssocID="{B48AAA43-3210-4949-914F-A48098512AD6}" presName="background" presStyleLbl="node0" presStyleIdx="0" presStyleCnt="1"/>
      <dgm:spPr/>
    </dgm:pt>
    <dgm:pt modelId="{99CDD375-9A4F-4263-8C10-516CC52D1CD5}" type="pres">
      <dgm:prSet presAssocID="{B48AAA43-3210-4949-914F-A48098512AD6}" presName="text" presStyleLbl="fgAcc0" presStyleIdx="0" presStyleCnt="1" custScaleX="1074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6D134B-6400-4180-8495-7A4BC222410D}" type="pres">
      <dgm:prSet presAssocID="{B48AAA43-3210-4949-914F-A48098512AD6}" presName="hierChild2" presStyleCnt="0"/>
      <dgm:spPr/>
    </dgm:pt>
    <dgm:pt modelId="{44B4940D-E7F8-406B-B63E-1879B156E3CA}" type="pres">
      <dgm:prSet presAssocID="{D02854ED-7BCD-4A95-849A-E553D866A704}" presName="Name10" presStyleLbl="parChTrans1D2" presStyleIdx="0" presStyleCnt="3"/>
      <dgm:spPr/>
      <dgm:t>
        <a:bodyPr/>
        <a:lstStyle/>
        <a:p>
          <a:endParaRPr lang="en-US"/>
        </a:p>
      </dgm:t>
    </dgm:pt>
    <dgm:pt modelId="{AAED549E-D363-47CA-8EEB-EAE03AD38B94}" type="pres">
      <dgm:prSet presAssocID="{C969A080-D97F-4F0D-9205-08615FCE1F3F}" presName="hierRoot2" presStyleCnt="0"/>
      <dgm:spPr/>
    </dgm:pt>
    <dgm:pt modelId="{B1A6C4C1-8ADD-40BE-AF15-2FE4EDCB4A1D}" type="pres">
      <dgm:prSet presAssocID="{C969A080-D97F-4F0D-9205-08615FCE1F3F}" presName="composite2" presStyleCnt="0"/>
      <dgm:spPr/>
    </dgm:pt>
    <dgm:pt modelId="{8826FE91-BD7C-4D63-8850-F65B98DDD087}" type="pres">
      <dgm:prSet presAssocID="{C969A080-D97F-4F0D-9205-08615FCE1F3F}" presName="background2" presStyleLbl="node2" presStyleIdx="0" presStyleCnt="3"/>
      <dgm:spPr/>
    </dgm:pt>
    <dgm:pt modelId="{2519E996-74BF-4975-9F8F-CEBCCF3AD9CC}" type="pres">
      <dgm:prSet presAssocID="{C969A080-D97F-4F0D-9205-08615FCE1F3F}" presName="text2" presStyleLbl="fgAcc2" presStyleIdx="0" presStyleCnt="3" custScaleX="114982" custScaleY="1291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FBC710-768B-4DE0-BA33-3E77D3B71AC8}" type="pres">
      <dgm:prSet presAssocID="{C969A080-D97F-4F0D-9205-08615FCE1F3F}" presName="hierChild3" presStyleCnt="0"/>
      <dgm:spPr/>
    </dgm:pt>
    <dgm:pt modelId="{C7685773-4DAD-4FD3-85FE-EBE54259C1FE}" type="pres">
      <dgm:prSet presAssocID="{D7B46BEB-DF51-4671-9789-5431BD79CE1B}" presName="Name10" presStyleLbl="parChTrans1D2" presStyleIdx="1" presStyleCnt="3"/>
      <dgm:spPr/>
      <dgm:t>
        <a:bodyPr/>
        <a:lstStyle/>
        <a:p>
          <a:endParaRPr lang="en-US"/>
        </a:p>
      </dgm:t>
    </dgm:pt>
    <dgm:pt modelId="{AA570CBC-CF7E-4A5F-AAA4-C25B3CA192B2}" type="pres">
      <dgm:prSet presAssocID="{69592200-BF01-4B5D-A6EF-AE4A9EFF2836}" presName="hierRoot2" presStyleCnt="0"/>
      <dgm:spPr/>
    </dgm:pt>
    <dgm:pt modelId="{08BD0059-3514-46EF-B45C-AB13E458D388}" type="pres">
      <dgm:prSet presAssocID="{69592200-BF01-4B5D-A6EF-AE4A9EFF2836}" presName="composite2" presStyleCnt="0"/>
      <dgm:spPr/>
    </dgm:pt>
    <dgm:pt modelId="{4B0C71D4-489E-4262-80A9-553E803F0E62}" type="pres">
      <dgm:prSet presAssocID="{69592200-BF01-4B5D-A6EF-AE4A9EFF2836}" presName="background2" presStyleLbl="node2" presStyleIdx="1" presStyleCnt="3"/>
      <dgm:spPr/>
    </dgm:pt>
    <dgm:pt modelId="{6D2B6FED-00C9-46A2-A5E3-BA3A0BF87DA2}" type="pres">
      <dgm:prSet presAssocID="{69592200-BF01-4B5D-A6EF-AE4A9EFF2836}" presName="text2" presStyleLbl="fgAcc2" presStyleIdx="1" presStyleCnt="3" custScaleY="122176" custLinFactNeighborX="2163" custLinFactNeighborY="59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BF4EFE-558D-4F4C-BCC3-082753A2D94E}" type="pres">
      <dgm:prSet presAssocID="{69592200-BF01-4B5D-A6EF-AE4A9EFF2836}" presName="hierChild3" presStyleCnt="0"/>
      <dgm:spPr/>
    </dgm:pt>
    <dgm:pt modelId="{5FCFDB94-E120-4D29-BD18-A6080C7EDFB0}" type="pres">
      <dgm:prSet presAssocID="{2608BF05-EFC5-4BD6-888D-252B4F508EF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8EDFCEE7-F025-457C-AFA6-0F3961386727}" type="pres">
      <dgm:prSet presAssocID="{0C93916D-EFC6-4063-B14A-B561CE5CEDB0}" presName="hierRoot2" presStyleCnt="0"/>
      <dgm:spPr/>
    </dgm:pt>
    <dgm:pt modelId="{597C6B71-7EB7-44F6-9B66-BC2E95A6E7C6}" type="pres">
      <dgm:prSet presAssocID="{0C93916D-EFC6-4063-B14A-B561CE5CEDB0}" presName="composite2" presStyleCnt="0"/>
      <dgm:spPr/>
    </dgm:pt>
    <dgm:pt modelId="{34A8A5D0-8F4C-4E06-9A69-80609FCD4996}" type="pres">
      <dgm:prSet presAssocID="{0C93916D-EFC6-4063-B14A-B561CE5CEDB0}" presName="background2" presStyleLbl="node2" presStyleIdx="2" presStyleCnt="3"/>
      <dgm:spPr/>
    </dgm:pt>
    <dgm:pt modelId="{2497B127-743E-4B89-97EA-8F0300C8E28B}" type="pres">
      <dgm:prSet presAssocID="{0C93916D-EFC6-4063-B14A-B561CE5CEDB0}" presName="text2" presStyleLbl="fgAcc2" presStyleIdx="2" presStyleCnt="3" custScaleX="110941" custScaleY="122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2D479B-91B9-4D81-9598-410249B67E67}" type="pres">
      <dgm:prSet presAssocID="{0C93916D-EFC6-4063-B14A-B561CE5CEDB0}" presName="hierChild3" presStyleCnt="0"/>
      <dgm:spPr/>
    </dgm:pt>
  </dgm:ptLst>
  <dgm:cxnLst>
    <dgm:cxn modelId="{329649EF-D662-4AE8-B894-4EDDAFE8CED2}" type="presOf" srcId="{69592200-BF01-4B5D-A6EF-AE4A9EFF2836}" destId="{6D2B6FED-00C9-46A2-A5E3-BA3A0BF87DA2}" srcOrd="0" destOrd="0" presId="urn:microsoft.com/office/officeart/2005/8/layout/hierarchy1"/>
    <dgm:cxn modelId="{25166D12-50F4-4C3E-9972-EB67A4C675F0}" type="presOf" srcId="{D02854ED-7BCD-4A95-849A-E553D866A704}" destId="{44B4940D-E7F8-406B-B63E-1879B156E3CA}" srcOrd="0" destOrd="0" presId="urn:microsoft.com/office/officeart/2005/8/layout/hierarchy1"/>
    <dgm:cxn modelId="{790800DF-45DC-45F3-A43B-AF5A3E64FDDD}" type="presOf" srcId="{DAAACFEE-AC71-4659-AF94-9A65559FC0D2}" destId="{CBBA1924-1F37-4AB7-A36E-1EB1AA43D276}" srcOrd="0" destOrd="0" presId="urn:microsoft.com/office/officeart/2005/8/layout/hierarchy1"/>
    <dgm:cxn modelId="{0B180721-0C43-4190-B1BD-82D7EF4ADDEA}" srcId="{B48AAA43-3210-4949-914F-A48098512AD6}" destId="{C969A080-D97F-4F0D-9205-08615FCE1F3F}" srcOrd="0" destOrd="0" parTransId="{D02854ED-7BCD-4A95-849A-E553D866A704}" sibTransId="{EA77E146-AF49-4375-92C8-310A252A6FE3}"/>
    <dgm:cxn modelId="{94E09C5B-9FD5-42E3-879E-6AF224D033AC}" type="presOf" srcId="{C969A080-D97F-4F0D-9205-08615FCE1F3F}" destId="{2519E996-74BF-4975-9F8F-CEBCCF3AD9CC}" srcOrd="0" destOrd="0" presId="urn:microsoft.com/office/officeart/2005/8/layout/hierarchy1"/>
    <dgm:cxn modelId="{AFAC4DEE-7710-434B-A107-9DF4386B8113}" srcId="{DAAACFEE-AC71-4659-AF94-9A65559FC0D2}" destId="{B48AAA43-3210-4949-914F-A48098512AD6}" srcOrd="0" destOrd="0" parTransId="{882F796D-5C4B-410C-ADEF-E2A33A1A9709}" sibTransId="{A60068EE-F02C-4242-A01A-989D78CC92CF}"/>
    <dgm:cxn modelId="{E974E75C-78D4-47C1-AFD5-8A4B10FAC9D7}" srcId="{B48AAA43-3210-4949-914F-A48098512AD6}" destId="{0C93916D-EFC6-4063-B14A-B561CE5CEDB0}" srcOrd="2" destOrd="0" parTransId="{2608BF05-EFC5-4BD6-888D-252B4F508EFC}" sibTransId="{9CD7465D-3590-495B-AE35-401416DD1950}"/>
    <dgm:cxn modelId="{8E079142-1286-44CB-8FB6-3D15275F347C}" srcId="{B48AAA43-3210-4949-914F-A48098512AD6}" destId="{69592200-BF01-4B5D-A6EF-AE4A9EFF2836}" srcOrd="1" destOrd="0" parTransId="{D7B46BEB-DF51-4671-9789-5431BD79CE1B}" sibTransId="{ADEDB30F-AF07-4699-BA86-522351647FF6}"/>
    <dgm:cxn modelId="{AA75414E-8279-4EF7-856C-2A4B984312E5}" type="presOf" srcId="{2608BF05-EFC5-4BD6-888D-252B4F508EFC}" destId="{5FCFDB94-E120-4D29-BD18-A6080C7EDFB0}" srcOrd="0" destOrd="0" presId="urn:microsoft.com/office/officeart/2005/8/layout/hierarchy1"/>
    <dgm:cxn modelId="{AC4DF1A1-A90C-432D-878A-207B45032BE5}" type="presOf" srcId="{B48AAA43-3210-4949-914F-A48098512AD6}" destId="{99CDD375-9A4F-4263-8C10-516CC52D1CD5}" srcOrd="0" destOrd="0" presId="urn:microsoft.com/office/officeart/2005/8/layout/hierarchy1"/>
    <dgm:cxn modelId="{94997FC3-AC7B-456A-B822-FB186D4C5585}" type="presOf" srcId="{0C93916D-EFC6-4063-B14A-B561CE5CEDB0}" destId="{2497B127-743E-4B89-97EA-8F0300C8E28B}" srcOrd="0" destOrd="0" presId="urn:microsoft.com/office/officeart/2005/8/layout/hierarchy1"/>
    <dgm:cxn modelId="{18E4E13C-3787-4CC4-AEC3-12B448420271}" type="presOf" srcId="{D7B46BEB-DF51-4671-9789-5431BD79CE1B}" destId="{C7685773-4DAD-4FD3-85FE-EBE54259C1FE}" srcOrd="0" destOrd="0" presId="urn:microsoft.com/office/officeart/2005/8/layout/hierarchy1"/>
    <dgm:cxn modelId="{B9842BD5-E0C2-4478-8690-6446AB95EC98}" type="presParOf" srcId="{CBBA1924-1F37-4AB7-A36E-1EB1AA43D276}" destId="{FE553B81-938B-429F-B2B7-2D2C4C8FB8F9}" srcOrd="0" destOrd="0" presId="urn:microsoft.com/office/officeart/2005/8/layout/hierarchy1"/>
    <dgm:cxn modelId="{5EABB063-F45E-40D1-9740-8AEB10F63E53}" type="presParOf" srcId="{FE553B81-938B-429F-B2B7-2D2C4C8FB8F9}" destId="{5B358D7D-40CF-4557-8E0F-64DC7F29D393}" srcOrd="0" destOrd="0" presId="urn:microsoft.com/office/officeart/2005/8/layout/hierarchy1"/>
    <dgm:cxn modelId="{479F8158-24FB-43C8-9DAC-787DBE304AD5}" type="presParOf" srcId="{5B358D7D-40CF-4557-8E0F-64DC7F29D393}" destId="{663E4903-8453-4188-B955-97F3E804DE51}" srcOrd="0" destOrd="0" presId="urn:microsoft.com/office/officeart/2005/8/layout/hierarchy1"/>
    <dgm:cxn modelId="{DA723099-F56A-4E12-A16F-022188225AA8}" type="presParOf" srcId="{5B358D7D-40CF-4557-8E0F-64DC7F29D393}" destId="{99CDD375-9A4F-4263-8C10-516CC52D1CD5}" srcOrd="1" destOrd="0" presId="urn:microsoft.com/office/officeart/2005/8/layout/hierarchy1"/>
    <dgm:cxn modelId="{DE987F31-8E8D-499A-A1D7-40A423818F00}" type="presParOf" srcId="{FE553B81-938B-429F-B2B7-2D2C4C8FB8F9}" destId="{CE6D134B-6400-4180-8495-7A4BC222410D}" srcOrd="1" destOrd="0" presId="urn:microsoft.com/office/officeart/2005/8/layout/hierarchy1"/>
    <dgm:cxn modelId="{EE9D28D7-0132-4A8E-A176-36F877762010}" type="presParOf" srcId="{CE6D134B-6400-4180-8495-7A4BC222410D}" destId="{44B4940D-E7F8-406B-B63E-1879B156E3CA}" srcOrd="0" destOrd="0" presId="urn:microsoft.com/office/officeart/2005/8/layout/hierarchy1"/>
    <dgm:cxn modelId="{06AC0E28-B4F8-4B5A-8938-DDB728E46C79}" type="presParOf" srcId="{CE6D134B-6400-4180-8495-7A4BC222410D}" destId="{AAED549E-D363-47CA-8EEB-EAE03AD38B94}" srcOrd="1" destOrd="0" presId="urn:microsoft.com/office/officeart/2005/8/layout/hierarchy1"/>
    <dgm:cxn modelId="{10D840D3-EB0A-4223-AD42-BD7041067DFB}" type="presParOf" srcId="{AAED549E-D363-47CA-8EEB-EAE03AD38B94}" destId="{B1A6C4C1-8ADD-40BE-AF15-2FE4EDCB4A1D}" srcOrd="0" destOrd="0" presId="urn:microsoft.com/office/officeart/2005/8/layout/hierarchy1"/>
    <dgm:cxn modelId="{7ABB9713-A392-4D65-A320-913CFB5F8F1A}" type="presParOf" srcId="{B1A6C4C1-8ADD-40BE-AF15-2FE4EDCB4A1D}" destId="{8826FE91-BD7C-4D63-8850-F65B98DDD087}" srcOrd="0" destOrd="0" presId="urn:microsoft.com/office/officeart/2005/8/layout/hierarchy1"/>
    <dgm:cxn modelId="{D3CD0273-B011-4443-8ECF-6E5B6961E858}" type="presParOf" srcId="{B1A6C4C1-8ADD-40BE-AF15-2FE4EDCB4A1D}" destId="{2519E996-74BF-4975-9F8F-CEBCCF3AD9CC}" srcOrd="1" destOrd="0" presId="urn:microsoft.com/office/officeart/2005/8/layout/hierarchy1"/>
    <dgm:cxn modelId="{52D49E9B-7580-41AA-B8EE-9DB63EB7FC05}" type="presParOf" srcId="{AAED549E-D363-47CA-8EEB-EAE03AD38B94}" destId="{D2FBC710-768B-4DE0-BA33-3E77D3B71AC8}" srcOrd="1" destOrd="0" presId="urn:microsoft.com/office/officeart/2005/8/layout/hierarchy1"/>
    <dgm:cxn modelId="{1DC02C5B-B660-42D2-AE29-A3979FA018C4}" type="presParOf" srcId="{CE6D134B-6400-4180-8495-7A4BC222410D}" destId="{C7685773-4DAD-4FD3-85FE-EBE54259C1FE}" srcOrd="2" destOrd="0" presId="urn:microsoft.com/office/officeart/2005/8/layout/hierarchy1"/>
    <dgm:cxn modelId="{213802DF-D7CA-4BC5-8AE6-F09428D4ED58}" type="presParOf" srcId="{CE6D134B-6400-4180-8495-7A4BC222410D}" destId="{AA570CBC-CF7E-4A5F-AAA4-C25B3CA192B2}" srcOrd="3" destOrd="0" presId="urn:microsoft.com/office/officeart/2005/8/layout/hierarchy1"/>
    <dgm:cxn modelId="{3220039F-D768-408A-8E5B-924A3A6BCF58}" type="presParOf" srcId="{AA570CBC-CF7E-4A5F-AAA4-C25B3CA192B2}" destId="{08BD0059-3514-46EF-B45C-AB13E458D388}" srcOrd="0" destOrd="0" presId="urn:microsoft.com/office/officeart/2005/8/layout/hierarchy1"/>
    <dgm:cxn modelId="{20FE1B37-17AD-4801-9AA2-DABAF27634F6}" type="presParOf" srcId="{08BD0059-3514-46EF-B45C-AB13E458D388}" destId="{4B0C71D4-489E-4262-80A9-553E803F0E62}" srcOrd="0" destOrd="0" presId="urn:microsoft.com/office/officeart/2005/8/layout/hierarchy1"/>
    <dgm:cxn modelId="{FD3F8FEA-6574-4A25-BDDA-3522C794984F}" type="presParOf" srcId="{08BD0059-3514-46EF-B45C-AB13E458D388}" destId="{6D2B6FED-00C9-46A2-A5E3-BA3A0BF87DA2}" srcOrd="1" destOrd="0" presId="urn:microsoft.com/office/officeart/2005/8/layout/hierarchy1"/>
    <dgm:cxn modelId="{AB9B5546-8458-4020-A852-75986E9597A9}" type="presParOf" srcId="{AA570CBC-CF7E-4A5F-AAA4-C25B3CA192B2}" destId="{E8BF4EFE-558D-4F4C-BCC3-082753A2D94E}" srcOrd="1" destOrd="0" presId="urn:microsoft.com/office/officeart/2005/8/layout/hierarchy1"/>
    <dgm:cxn modelId="{5E8D620E-EA3F-4E22-AE03-447AAC0EC0AD}" type="presParOf" srcId="{CE6D134B-6400-4180-8495-7A4BC222410D}" destId="{5FCFDB94-E120-4D29-BD18-A6080C7EDFB0}" srcOrd="4" destOrd="0" presId="urn:microsoft.com/office/officeart/2005/8/layout/hierarchy1"/>
    <dgm:cxn modelId="{12432C48-6B5E-4C3C-8209-BB566DF576F9}" type="presParOf" srcId="{CE6D134B-6400-4180-8495-7A4BC222410D}" destId="{8EDFCEE7-F025-457C-AFA6-0F3961386727}" srcOrd="5" destOrd="0" presId="urn:microsoft.com/office/officeart/2005/8/layout/hierarchy1"/>
    <dgm:cxn modelId="{8869C017-631E-4C43-A66E-C02D86842520}" type="presParOf" srcId="{8EDFCEE7-F025-457C-AFA6-0F3961386727}" destId="{597C6B71-7EB7-44F6-9B66-BC2E95A6E7C6}" srcOrd="0" destOrd="0" presId="urn:microsoft.com/office/officeart/2005/8/layout/hierarchy1"/>
    <dgm:cxn modelId="{C9C2B603-FDEB-4A0C-AA04-48D4578E7C09}" type="presParOf" srcId="{597C6B71-7EB7-44F6-9B66-BC2E95A6E7C6}" destId="{34A8A5D0-8F4C-4E06-9A69-80609FCD4996}" srcOrd="0" destOrd="0" presId="urn:microsoft.com/office/officeart/2005/8/layout/hierarchy1"/>
    <dgm:cxn modelId="{4EFD62AB-CECF-4C1A-8DFF-382BA258CDC0}" type="presParOf" srcId="{597C6B71-7EB7-44F6-9B66-BC2E95A6E7C6}" destId="{2497B127-743E-4B89-97EA-8F0300C8E28B}" srcOrd="1" destOrd="0" presId="urn:microsoft.com/office/officeart/2005/8/layout/hierarchy1"/>
    <dgm:cxn modelId="{7F5BEABB-7A81-4802-AA3D-86D0B4363470}" type="presParOf" srcId="{8EDFCEE7-F025-457C-AFA6-0F3961386727}" destId="{CC2D479B-91B9-4D81-9598-410249B67E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B67AA3-E5A0-44B3-A58D-6D4D1BA2885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9F89A03-759C-4542-8D1C-43F3876AE151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800" b="1" dirty="0" smtClean="0"/>
            <a:t>Aksionarët</a:t>
          </a:r>
          <a:endParaRPr lang="en-US" sz="2800" b="1" dirty="0"/>
        </a:p>
      </dgm:t>
    </dgm:pt>
    <dgm:pt modelId="{405E5BBC-FFEF-4E74-A0E5-4D769F71F0A6}" type="parTrans" cxnId="{D1230773-4709-4ED5-9DF6-F276D0607AC3}">
      <dgm:prSet/>
      <dgm:spPr/>
      <dgm:t>
        <a:bodyPr/>
        <a:lstStyle/>
        <a:p>
          <a:endParaRPr lang="en-US"/>
        </a:p>
      </dgm:t>
    </dgm:pt>
    <dgm:pt modelId="{CC5D4E79-4940-43E3-9680-8401AB291E2E}" type="sibTrans" cxnId="{D1230773-4709-4ED5-9DF6-F276D0607AC3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22FDA083-F2CB-4AF1-B64A-BDC118FA978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800" b="1" dirty="0" smtClean="0"/>
            <a:t>Niveli i mesëm</a:t>
          </a:r>
          <a:endParaRPr lang="en-US" sz="2800" b="1" dirty="0"/>
        </a:p>
      </dgm:t>
    </dgm:pt>
    <dgm:pt modelId="{787F1A3E-AE21-48FE-97BC-E505A5696CB9}" type="parTrans" cxnId="{FA6736C4-264E-42F2-A49B-EEBF317A262C}">
      <dgm:prSet/>
      <dgm:spPr/>
      <dgm:t>
        <a:bodyPr/>
        <a:lstStyle/>
        <a:p>
          <a:endParaRPr lang="en-US"/>
        </a:p>
      </dgm:t>
    </dgm:pt>
    <dgm:pt modelId="{2AE9CDA7-1E80-4866-A4A0-6F00C6CDC048}" type="sibTrans" cxnId="{FA6736C4-264E-42F2-A49B-EEBF317A262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CBA45C0D-5498-4631-8F05-583E788C5859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b="1" dirty="0" smtClean="0"/>
            <a:t>Linja e parë</a:t>
          </a:r>
          <a:endParaRPr lang="en-US" b="1" dirty="0"/>
        </a:p>
      </dgm:t>
    </dgm:pt>
    <dgm:pt modelId="{80AB011D-A490-4881-A9B6-A44D64349FCB}" type="parTrans" cxnId="{EE766F43-0A1F-4646-893E-39FD554D816B}">
      <dgm:prSet/>
      <dgm:spPr/>
      <dgm:t>
        <a:bodyPr/>
        <a:lstStyle/>
        <a:p>
          <a:endParaRPr lang="en-US"/>
        </a:p>
      </dgm:t>
    </dgm:pt>
    <dgm:pt modelId="{EAD5754E-07CB-4F68-B52C-FF0C7A9835C5}" type="sibTrans" cxnId="{EE766F43-0A1F-4646-893E-39FD554D816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A57C0B65-67DD-4909-ABFE-4AEB0CCE2925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800" b="1" noProof="0" dirty="0" smtClean="0"/>
            <a:t>Këshilli drejtues</a:t>
          </a:r>
          <a:endParaRPr lang="sq-AL" sz="2800" b="1" noProof="0" dirty="0"/>
        </a:p>
      </dgm:t>
    </dgm:pt>
    <dgm:pt modelId="{E02F103F-AEC5-4985-AC57-2764018D5EAA}" type="parTrans" cxnId="{F9F56168-1C67-4C5A-BACB-D0BF9C42185E}">
      <dgm:prSet/>
      <dgm:spPr/>
      <dgm:t>
        <a:bodyPr/>
        <a:lstStyle/>
        <a:p>
          <a:endParaRPr lang="en-US"/>
        </a:p>
      </dgm:t>
    </dgm:pt>
    <dgm:pt modelId="{AE657A33-D4B1-49CC-A6C4-C5435E0DB87C}" type="sibTrans" cxnId="{F9F56168-1C67-4C5A-BACB-D0BF9C42185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81FE3A3-AB38-4668-A685-9B7C238C3C27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sz="2800" b="1" noProof="0" dirty="0" smtClean="0"/>
            <a:t>Drejtorët</a:t>
          </a:r>
          <a:endParaRPr lang="sq-AL" sz="2800" b="1" noProof="0" dirty="0"/>
        </a:p>
      </dgm:t>
    </dgm:pt>
    <dgm:pt modelId="{8E86EE0B-3BB9-4791-9ADF-AAF615F34315}" type="parTrans" cxnId="{58C3C0A7-8FF3-4BD9-83DD-D11533558EFC}">
      <dgm:prSet/>
      <dgm:spPr/>
      <dgm:t>
        <a:bodyPr/>
        <a:lstStyle/>
        <a:p>
          <a:endParaRPr lang="en-US"/>
        </a:p>
      </dgm:t>
    </dgm:pt>
    <dgm:pt modelId="{AC4D6D7C-92C9-402E-82E3-DE8F90BF0011}" type="sibTrans" cxnId="{58C3C0A7-8FF3-4BD9-83DD-D11533558EF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94C2951-8405-454C-B4BB-CE80688CD08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q-AL" b="1" dirty="0" smtClean="0"/>
            <a:t>Punëtorët</a:t>
          </a:r>
          <a:endParaRPr lang="en-US" b="1" dirty="0"/>
        </a:p>
      </dgm:t>
    </dgm:pt>
    <dgm:pt modelId="{BBA75013-274D-4BBF-B022-8A1739883E2B}" type="parTrans" cxnId="{866C0939-928A-4F41-8B0F-67812CB76CF3}">
      <dgm:prSet/>
      <dgm:spPr/>
      <dgm:t>
        <a:bodyPr/>
        <a:lstStyle/>
        <a:p>
          <a:endParaRPr lang="en-US"/>
        </a:p>
      </dgm:t>
    </dgm:pt>
    <dgm:pt modelId="{2786E05C-21D5-47A9-8ADC-EBBA749D45B4}" type="sibTrans" cxnId="{866C0939-928A-4F41-8B0F-67812CB76CF3}">
      <dgm:prSet/>
      <dgm:spPr/>
      <dgm:t>
        <a:bodyPr/>
        <a:lstStyle/>
        <a:p>
          <a:endParaRPr lang="en-US"/>
        </a:p>
      </dgm:t>
    </dgm:pt>
    <dgm:pt modelId="{ED788B84-D11E-4B8D-BE58-344D0612802C}" type="pres">
      <dgm:prSet presAssocID="{51B67AA3-E5A0-44B3-A58D-6D4D1BA28855}" presName="linearFlow" presStyleCnt="0">
        <dgm:presLayoutVars>
          <dgm:resizeHandles val="exact"/>
        </dgm:presLayoutVars>
      </dgm:prSet>
      <dgm:spPr/>
    </dgm:pt>
    <dgm:pt modelId="{24BD28F0-D187-4929-B097-689EFCA7927B}" type="pres">
      <dgm:prSet presAssocID="{C9F89A03-759C-4542-8D1C-43F3876AE151}" presName="node" presStyleLbl="node1" presStyleIdx="0" presStyleCnt="6" custScaleX="233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2F0E5-BB0D-4C17-B2EC-FCE7E761B2E0}" type="pres">
      <dgm:prSet presAssocID="{CC5D4E79-4940-43E3-9680-8401AB291E2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D1802348-52F0-4954-A9E3-87207DC65DFD}" type="pres">
      <dgm:prSet presAssocID="{CC5D4E79-4940-43E3-9680-8401AB291E2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0B46ED6-280E-4738-8AE5-1A0192B963B6}" type="pres">
      <dgm:prSet presAssocID="{A57C0B65-67DD-4909-ABFE-4AEB0CCE2925}" presName="node" presStyleLbl="node1" presStyleIdx="1" presStyleCnt="6" custScaleX="234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6E514-D248-49B7-BBE8-2F3708C66C27}" type="pres">
      <dgm:prSet presAssocID="{AE657A33-D4B1-49CC-A6C4-C5435E0DB87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34DA7A6-17D3-4634-8A00-A173D36E1353}" type="pres">
      <dgm:prSet presAssocID="{AE657A33-D4B1-49CC-A6C4-C5435E0DB87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BCABB595-F169-4C9A-BBFB-81F918A39C61}" type="pres">
      <dgm:prSet presAssocID="{B81FE3A3-AB38-4668-A685-9B7C238C3C27}" presName="node" presStyleLbl="node1" presStyleIdx="2" presStyleCnt="6" custScaleX="233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C5F22-3A40-4015-84B7-AFB89F717BF4}" type="pres">
      <dgm:prSet presAssocID="{AC4D6D7C-92C9-402E-82E3-DE8F90BF001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20C49E7-9D30-44C2-8B10-2B2D16259174}" type="pres">
      <dgm:prSet presAssocID="{AC4D6D7C-92C9-402E-82E3-DE8F90BF001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9D55410-7D26-402E-BA58-3BCDD72DE947}" type="pres">
      <dgm:prSet presAssocID="{22FDA083-F2CB-4AF1-B64A-BDC118FA9788}" presName="node" presStyleLbl="node1" presStyleIdx="3" presStyleCnt="6" custScaleX="233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327D1-67B9-4127-BD4C-BD0F67208F7F}" type="pres">
      <dgm:prSet presAssocID="{2AE9CDA7-1E80-4866-A4A0-6F00C6CDC04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30A9E4D8-667E-482E-A10D-A318F95057E9}" type="pres">
      <dgm:prSet presAssocID="{2AE9CDA7-1E80-4866-A4A0-6F00C6CDC04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A88EDC0-04B6-4C86-AFC8-38DC220536DC}" type="pres">
      <dgm:prSet presAssocID="{CBA45C0D-5498-4631-8F05-583E788C5859}" presName="node" presStyleLbl="node1" presStyleIdx="4" presStyleCnt="6" custScaleX="233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EF2C8-1F40-49B4-9963-8CA6C6DD52BE}" type="pres">
      <dgm:prSet presAssocID="{EAD5754E-07CB-4F68-B52C-FF0C7A9835C5}" presName="sibTrans" presStyleLbl="sibTrans2D1" presStyleIdx="4" presStyleCnt="5"/>
      <dgm:spPr/>
      <dgm:t>
        <a:bodyPr/>
        <a:lstStyle/>
        <a:p>
          <a:endParaRPr lang="en-US"/>
        </a:p>
      </dgm:t>
    </dgm:pt>
    <dgm:pt modelId="{0C05121A-8BBC-49A6-B07A-8796B1EB46CA}" type="pres">
      <dgm:prSet presAssocID="{EAD5754E-07CB-4F68-B52C-FF0C7A9835C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E00A5A3-FEF1-4D41-B3AD-F1B71F193832}" type="pres">
      <dgm:prSet presAssocID="{194C2951-8405-454C-B4BB-CE80688CD081}" presName="node" presStyleLbl="node1" presStyleIdx="5" presStyleCnt="6" custScaleX="233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6E43A6-0840-4A9C-A4F2-6EC96CDF1EA1}" type="presOf" srcId="{22FDA083-F2CB-4AF1-B64A-BDC118FA9788}" destId="{E9D55410-7D26-402E-BA58-3BCDD72DE947}" srcOrd="0" destOrd="0" presId="urn:microsoft.com/office/officeart/2005/8/layout/process2"/>
    <dgm:cxn modelId="{A0EB6A96-95BC-4F01-B695-31E7EEC088B1}" type="presOf" srcId="{CC5D4E79-4940-43E3-9680-8401AB291E2E}" destId="{D1802348-52F0-4954-A9E3-87207DC65DFD}" srcOrd="1" destOrd="0" presId="urn:microsoft.com/office/officeart/2005/8/layout/process2"/>
    <dgm:cxn modelId="{4D3840F4-AE1E-472C-8293-970DA50CE9D9}" type="presOf" srcId="{B81FE3A3-AB38-4668-A685-9B7C238C3C27}" destId="{BCABB595-F169-4C9A-BBFB-81F918A39C61}" srcOrd="0" destOrd="0" presId="urn:microsoft.com/office/officeart/2005/8/layout/process2"/>
    <dgm:cxn modelId="{E10905D6-0DD9-490A-8BFE-4DB0B32012B4}" type="presOf" srcId="{AC4D6D7C-92C9-402E-82E3-DE8F90BF0011}" destId="{E20C49E7-9D30-44C2-8B10-2B2D16259174}" srcOrd="1" destOrd="0" presId="urn:microsoft.com/office/officeart/2005/8/layout/process2"/>
    <dgm:cxn modelId="{EA909AA9-E1BB-40DB-B91C-3B325FA4BDFB}" type="presOf" srcId="{2AE9CDA7-1E80-4866-A4A0-6F00C6CDC048}" destId="{30A9E4D8-667E-482E-A10D-A318F95057E9}" srcOrd="1" destOrd="0" presId="urn:microsoft.com/office/officeart/2005/8/layout/process2"/>
    <dgm:cxn modelId="{866C0939-928A-4F41-8B0F-67812CB76CF3}" srcId="{51B67AA3-E5A0-44B3-A58D-6D4D1BA28855}" destId="{194C2951-8405-454C-B4BB-CE80688CD081}" srcOrd="5" destOrd="0" parTransId="{BBA75013-274D-4BBF-B022-8A1739883E2B}" sibTransId="{2786E05C-21D5-47A9-8ADC-EBBA749D45B4}"/>
    <dgm:cxn modelId="{BD106480-9847-462D-8C84-829AE7E05265}" type="presOf" srcId="{C9F89A03-759C-4542-8D1C-43F3876AE151}" destId="{24BD28F0-D187-4929-B097-689EFCA7927B}" srcOrd="0" destOrd="0" presId="urn:microsoft.com/office/officeart/2005/8/layout/process2"/>
    <dgm:cxn modelId="{EE766F43-0A1F-4646-893E-39FD554D816B}" srcId="{51B67AA3-E5A0-44B3-A58D-6D4D1BA28855}" destId="{CBA45C0D-5498-4631-8F05-583E788C5859}" srcOrd="4" destOrd="0" parTransId="{80AB011D-A490-4881-A9B6-A44D64349FCB}" sibTransId="{EAD5754E-07CB-4F68-B52C-FF0C7A9835C5}"/>
    <dgm:cxn modelId="{D1230773-4709-4ED5-9DF6-F276D0607AC3}" srcId="{51B67AA3-E5A0-44B3-A58D-6D4D1BA28855}" destId="{C9F89A03-759C-4542-8D1C-43F3876AE151}" srcOrd="0" destOrd="0" parTransId="{405E5BBC-FFEF-4E74-A0E5-4D769F71F0A6}" sibTransId="{CC5D4E79-4940-43E3-9680-8401AB291E2E}"/>
    <dgm:cxn modelId="{4C1A80AF-F249-4B26-951E-4C49120B870C}" type="presOf" srcId="{51B67AA3-E5A0-44B3-A58D-6D4D1BA28855}" destId="{ED788B84-D11E-4B8D-BE58-344D0612802C}" srcOrd="0" destOrd="0" presId="urn:microsoft.com/office/officeart/2005/8/layout/process2"/>
    <dgm:cxn modelId="{6EEA075A-51C0-4544-9C78-FD22CD42DD0F}" type="presOf" srcId="{AE657A33-D4B1-49CC-A6C4-C5435E0DB87C}" destId="{E34DA7A6-17D3-4634-8A00-A173D36E1353}" srcOrd="1" destOrd="0" presId="urn:microsoft.com/office/officeart/2005/8/layout/process2"/>
    <dgm:cxn modelId="{D221455F-B0E5-46A9-8281-B857456D6FD3}" type="presOf" srcId="{EAD5754E-07CB-4F68-B52C-FF0C7A9835C5}" destId="{0C05121A-8BBC-49A6-B07A-8796B1EB46CA}" srcOrd="1" destOrd="0" presId="urn:microsoft.com/office/officeart/2005/8/layout/process2"/>
    <dgm:cxn modelId="{FC2E29D0-E659-46BA-915D-AE1BEA65D46C}" type="presOf" srcId="{EAD5754E-07CB-4F68-B52C-FF0C7A9835C5}" destId="{446EF2C8-1F40-49B4-9963-8CA6C6DD52BE}" srcOrd="0" destOrd="0" presId="urn:microsoft.com/office/officeart/2005/8/layout/process2"/>
    <dgm:cxn modelId="{ED7F7D4F-9125-41A4-A557-E4D2E4D03A07}" type="presOf" srcId="{A57C0B65-67DD-4909-ABFE-4AEB0CCE2925}" destId="{40B46ED6-280E-4738-8AE5-1A0192B963B6}" srcOrd="0" destOrd="0" presId="urn:microsoft.com/office/officeart/2005/8/layout/process2"/>
    <dgm:cxn modelId="{75E9F33E-2EB8-4019-9EF7-2067366BAF93}" type="presOf" srcId="{AE657A33-D4B1-49CC-A6C4-C5435E0DB87C}" destId="{D3D6E514-D248-49B7-BBE8-2F3708C66C27}" srcOrd="0" destOrd="0" presId="urn:microsoft.com/office/officeart/2005/8/layout/process2"/>
    <dgm:cxn modelId="{FA6736C4-264E-42F2-A49B-EEBF317A262C}" srcId="{51B67AA3-E5A0-44B3-A58D-6D4D1BA28855}" destId="{22FDA083-F2CB-4AF1-B64A-BDC118FA9788}" srcOrd="3" destOrd="0" parTransId="{787F1A3E-AE21-48FE-97BC-E505A5696CB9}" sibTransId="{2AE9CDA7-1E80-4866-A4A0-6F00C6CDC048}"/>
    <dgm:cxn modelId="{4D395765-AAD5-4082-9744-0116B79CD159}" type="presOf" srcId="{CBA45C0D-5498-4631-8F05-583E788C5859}" destId="{CA88EDC0-04B6-4C86-AFC8-38DC220536DC}" srcOrd="0" destOrd="0" presId="urn:microsoft.com/office/officeart/2005/8/layout/process2"/>
    <dgm:cxn modelId="{6C408E51-368E-41E6-AA4E-07E0CAC1E378}" type="presOf" srcId="{AC4D6D7C-92C9-402E-82E3-DE8F90BF0011}" destId="{074C5F22-3A40-4015-84B7-AFB89F717BF4}" srcOrd="0" destOrd="0" presId="urn:microsoft.com/office/officeart/2005/8/layout/process2"/>
    <dgm:cxn modelId="{58C3C0A7-8FF3-4BD9-83DD-D11533558EFC}" srcId="{51B67AA3-E5A0-44B3-A58D-6D4D1BA28855}" destId="{B81FE3A3-AB38-4668-A685-9B7C238C3C27}" srcOrd="2" destOrd="0" parTransId="{8E86EE0B-3BB9-4791-9ADF-AAF615F34315}" sibTransId="{AC4D6D7C-92C9-402E-82E3-DE8F90BF0011}"/>
    <dgm:cxn modelId="{414BBC71-9F95-4486-BA5E-8DADF9A688F1}" type="presOf" srcId="{CC5D4E79-4940-43E3-9680-8401AB291E2E}" destId="{0CE2F0E5-BB0D-4C17-B2EC-FCE7E761B2E0}" srcOrd="0" destOrd="0" presId="urn:microsoft.com/office/officeart/2005/8/layout/process2"/>
    <dgm:cxn modelId="{F9F56168-1C67-4C5A-BACB-D0BF9C42185E}" srcId="{51B67AA3-E5A0-44B3-A58D-6D4D1BA28855}" destId="{A57C0B65-67DD-4909-ABFE-4AEB0CCE2925}" srcOrd="1" destOrd="0" parTransId="{E02F103F-AEC5-4985-AC57-2764018D5EAA}" sibTransId="{AE657A33-D4B1-49CC-A6C4-C5435E0DB87C}"/>
    <dgm:cxn modelId="{6F084F4C-E71F-43B2-844B-DDBE0984AD47}" type="presOf" srcId="{2AE9CDA7-1E80-4866-A4A0-6F00C6CDC048}" destId="{629327D1-67B9-4127-BD4C-BD0F67208F7F}" srcOrd="0" destOrd="0" presId="urn:microsoft.com/office/officeart/2005/8/layout/process2"/>
    <dgm:cxn modelId="{E52F4FC0-48C8-40CB-A8DC-5776DDD2D4B9}" type="presOf" srcId="{194C2951-8405-454C-B4BB-CE80688CD081}" destId="{FE00A5A3-FEF1-4D41-B3AD-F1B71F193832}" srcOrd="0" destOrd="0" presId="urn:microsoft.com/office/officeart/2005/8/layout/process2"/>
    <dgm:cxn modelId="{8E0B6ABE-6010-4ED4-9590-78FE0889599C}" type="presParOf" srcId="{ED788B84-D11E-4B8D-BE58-344D0612802C}" destId="{24BD28F0-D187-4929-B097-689EFCA7927B}" srcOrd="0" destOrd="0" presId="urn:microsoft.com/office/officeart/2005/8/layout/process2"/>
    <dgm:cxn modelId="{1360DE51-7536-4EE7-B19F-D9D4166912AE}" type="presParOf" srcId="{ED788B84-D11E-4B8D-BE58-344D0612802C}" destId="{0CE2F0E5-BB0D-4C17-B2EC-FCE7E761B2E0}" srcOrd="1" destOrd="0" presId="urn:microsoft.com/office/officeart/2005/8/layout/process2"/>
    <dgm:cxn modelId="{05F89549-3EB9-4044-9282-0B54EF3BA93A}" type="presParOf" srcId="{0CE2F0E5-BB0D-4C17-B2EC-FCE7E761B2E0}" destId="{D1802348-52F0-4954-A9E3-87207DC65DFD}" srcOrd="0" destOrd="0" presId="urn:microsoft.com/office/officeart/2005/8/layout/process2"/>
    <dgm:cxn modelId="{29A1767F-1882-4F73-A309-74783C3F702F}" type="presParOf" srcId="{ED788B84-D11E-4B8D-BE58-344D0612802C}" destId="{40B46ED6-280E-4738-8AE5-1A0192B963B6}" srcOrd="2" destOrd="0" presId="urn:microsoft.com/office/officeart/2005/8/layout/process2"/>
    <dgm:cxn modelId="{3324110A-A3A7-47B8-AE25-1C3C2880BE4B}" type="presParOf" srcId="{ED788B84-D11E-4B8D-BE58-344D0612802C}" destId="{D3D6E514-D248-49B7-BBE8-2F3708C66C27}" srcOrd="3" destOrd="0" presId="urn:microsoft.com/office/officeart/2005/8/layout/process2"/>
    <dgm:cxn modelId="{2FF03D0E-744C-4953-A64E-F9BD90C96926}" type="presParOf" srcId="{D3D6E514-D248-49B7-BBE8-2F3708C66C27}" destId="{E34DA7A6-17D3-4634-8A00-A173D36E1353}" srcOrd="0" destOrd="0" presId="urn:microsoft.com/office/officeart/2005/8/layout/process2"/>
    <dgm:cxn modelId="{4BC071E2-DF59-4CA8-A361-CDD29ED56809}" type="presParOf" srcId="{ED788B84-D11E-4B8D-BE58-344D0612802C}" destId="{BCABB595-F169-4C9A-BBFB-81F918A39C61}" srcOrd="4" destOrd="0" presId="urn:microsoft.com/office/officeart/2005/8/layout/process2"/>
    <dgm:cxn modelId="{EF1D12EF-CB75-4FA1-BD67-65B4FF1FA4AC}" type="presParOf" srcId="{ED788B84-D11E-4B8D-BE58-344D0612802C}" destId="{074C5F22-3A40-4015-84B7-AFB89F717BF4}" srcOrd="5" destOrd="0" presId="urn:microsoft.com/office/officeart/2005/8/layout/process2"/>
    <dgm:cxn modelId="{8505D101-6F2D-4C25-9E19-C5F7CFAFDE3D}" type="presParOf" srcId="{074C5F22-3A40-4015-84B7-AFB89F717BF4}" destId="{E20C49E7-9D30-44C2-8B10-2B2D16259174}" srcOrd="0" destOrd="0" presId="urn:microsoft.com/office/officeart/2005/8/layout/process2"/>
    <dgm:cxn modelId="{36EDE832-FD87-47E1-AC32-D934458A014C}" type="presParOf" srcId="{ED788B84-D11E-4B8D-BE58-344D0612802C}" destId="{E9D55410-7D26-402E-BA58-3BCDD72DE947}" srcOrd="6" destOrd="0" presId="urn:microsoft.com/office/officeart/2005/8/layout/process2"/>
    <dgm:cxn modelId="{951034FC-E947-4D54-B316-5B2D8A709C9C}" type="presParOf" srcId="{ED788B84-D11E-4B8D-BE58-344D0612802C}" destId="{629327D1-67B9-4127-BD4C-BD0F67208F7F}" srcOrd="7" destOrd="0" presId="urn:microsoft.com/office/officeart/2005/8/layout/process2"/>
    <dgm:cxn modelId="{3203AA6F-DAFD-4979-BC73-592C1DD0F46E}" type="presParOf" srcId="{629327D1-67B9-4127-BD4C-BD0F67208F7F}" destId="{30A9E4D8-667E-482E-A10D-A318F95057E9}" srcOrd="0" destOrd="0" presId="urn:microsoft.com/office/officeart/2005/8/layout/process2"/>
    <dgm:cxn modelId="{EC75C184-FD0B-4259-B039-283FC7A40E4B}" type="presParOf" srcId="{ED788B84-D11E-4B8D-BE58-344D0612802C}" destId="{CA88EDC0-04B6-4C86-AFC8-38DC220536DC}" srcOrd="8" destOrd="0" presId="urn:microsoft.com/office/officeart/2005/8/layout/process2"/>
    <dgm:cxn modelId="{10EE5642-CFAF-42B3-B4A1-F5C8CA7DE5A6}" type="presParOf" srcId="{ED788B84-D11E-4B8D-BE58-344D0612802C}" destId="{446EF2C8-1F40-49B4-9963-8CA6C6DD52BE}" srcOrd="9" destOrd="0" presId="urn:microsoft.com/office/officeart/2005/8/layout/process2"/>
    <dgm:cxn modelId="{A0B0D5CF-C8BB-4408-82A8-9494FA5BB460}" type="presParOf" srcId="{446EF2C8-1F40-49B4-9963-8CA6C6DD52BE}" destId="{0C05121A-8BBC-49A6-B07A-8796B1EB46CA}" srcOrd="0" destOrd="0" presId="urn:microsoft.com/office/officeart/2005/8/layout/process2"/>
    <dgm:cxn modelId="{DA192482-0913-4C4F-A156-7B9704E96209}" type="presParOf" srcId="{ED788B84-D11E-4B8D-BE58-344D0612802C}" destId="{FE00A5A3-FEF1-4D41-B3AD-F1B71F193832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E476D-4C9F-47AC-B4DA-FDDCA9C3EE09}">
      <dsp:nvSpPr>
        <dsp:cNvPr id="0" name=""/>
        <dsp:cNvSpPr/>
      </dsp:nvSpPr>
      <dsp:spPr>
        <a:xfrm>
          <a:off x="2730980" y="6"/>
          <a:ext cx="1958715" cy="1439279"/>
        </a:xfrm>
        <a:prstGeom prst="ellipse">
          <a:avLst/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000" b="1" kern="1200" dirty="0" smtClean="0"/>
            <a:t>Planifikimi</a:t>
          </a:r>
          <a:endParaRPr lang="en-US" sz="2000" b="1" kern="1200" dirty="0"/>
        </a:p>
      </dsp:txBody>
      <dsp:txXfrm>
        <a:off x="2730980" y="6"/>
        <a:ext cx="1958715" cy="1439279"/>
      </dsp:txXfrm>
    </dsp:sp>
    <dsp:sp modelId="{BE810ABE-1781-4E68-B1C6-2245099DD755}">
      <dsp:nvSpPr>
        <dsp:cNvPr id="0" name=""/>
        <dsp:cNvSpPr/>
      </dsp:nvSpPr>
      <dsp:spPr>
        <a:xfrm rot="2142581">
          <a:off x="4527827" y="1238030"/>
          <a:ext cx="483082" cy="4857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2142581">
        <a:off x="4527827" y="1238030"/>
        <a:ext cx="483082" cy="485756"/>
      </dsp:txXfrm>
    </dsp:sp>
    <dsp:sp modelId="{4F8413D1-01B6-47FC-91CF-35EB526026F0}">
      <dsp:nvSpPr>
        <dsp:cNvPr id="0" name=""/>
        <dsp:cNvSpPr/>
      </dsp:nvSpPr>
      <dsp:spPr>
        <a:xfrm>
          <a:off x="4782680" y="1570038"/>
          <a:ext cx="2223615" cy="1439279"/>
        </a:xfrm>
        <a:prstGeom prst="ellipse">
          <a:avLst/>
        </a:prstGeom>
        <a:gradFill rotWithShape="1">
          <a:gsLst>
            <a:gs pos="0">
              <a:schemeClr val="accent2">
                <a:tint val="45000"/>
                <a:satMod val="200000"/>
              </a:schemeClr>
            </a:gs>
            <a:gs pos="30000">
              <a:schemeClr val="accent2">
                <a:tint val="61000"/>
                <a:satMod val="200000"/>
              </a:schemeClr>
            </a:gs>
            <a:gs pos="45000">
              <a:schemeClr val="accent2">
                <a:tint val="66000"/>
                <a:satMod val="200000"/>
              </a:schemeClr>
            </a:gs>
            <a:gs pos="55000">
              <a:schemeClr val="accent2">
                <a:tint val="66000"/>
                <a:satMod val="200000"/>
              </a:schemeClr>
            </a:gs>
            <a:gs pos="73000">
              <a:schemeClr val="accent2">
                <a:tint val="61000"/>
                <a:satMod val="200000"/>
              </a:schemeClr>
            </a:gs>
            <a:gs pos="100000">
              <a:schemeClr val="accent2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000" b="1" kern="1200" dirty="0" smtClean="0"/>
            <a:t>Organizimi </a:t>
          </a:r>
          <a:endParaRPr lang="en-US" sz="2000" b="1" kern="1200" dirty="0"/>
        </a:p>
      </dsp:txBody>
      <dsp:txXfrm>
        <a:off x="4782680" y="1570038"/>
        <a:ext cx="2223615" cy="1439279"/>
      </dsp:txXfrm>
    </dsp:sp>
    <dsp:sp modelId="{E05D6B8D-EC10-40B2-A8A2-AE4D8F15152E}">
      <dsp:nvSpPr>
        <dsp:cNvPr id="0" name=""/>
        <dsp:cNvSpPr/>
      </dsp:nvSpPr>
      <dsp:spPr>
        <a:xfrm rot="8710802">
          <a:off x="4603324" y="2796502"/>
          <a:ext cx="426569" cy="4857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8710802">
        <a:off x="4603324" y="2796502"/>
        <a:ext cx="426569" cy="485756"/>
      </dsp:txXfrm>
    </dsp:sp>
    <dsp:sp modelId="{AEC2ED2E-6328-4AF7-8DE5-8EAE08BBEC1D}">
      <dsp:nvSpPr>
        <dsp:cNvPr id="0" name=""/>
        <dsp:cNvSpPr/>
      </dsp:nvSpPr>
      <dsp:spPr>
        <a:xfrm>
          <a:off x="2764894" y="3055101"/>
          <a:ext cx="1988911" cy="1439279"/>
        </a:xfrm>
        <a:prstGeom prst="ellipse">
          <a:avLst/>
        </a:prstGeom>
        <a:gradFill rotWithShape="1">
          <a:gsLst>
            <a:gs pos="0">
              <a:schemeClr val="accent6">
                <a:tint val="45000"/>
                <a:satMod val="200000"/>
              </a:schemeClr>
            </a:gs>
            <a:gs pos="30000">
              <a:schemeClr val="accent6">
                <a:tint val="61000"/>
                <a:satMod val="200000"/>
              </a:schemeClr>
            </a:gs>
            <a:gs pos="45000">
              <a:schemeClr val="accent6">
                <a:tint val="66000"/>
                <a:satMod val="200000"/>
              </a:schemeClr>
            </a:gs>
            <a:gs pos="55000">
              <a:schemeClr val="accent6">
                <a:tint val="66000"/>
                <a:satMod val="200000"/>
              </a:schemeClr>
            </a:gs>
            <a:gs pos="73000">
              <a:schemeClr val="accent6">
                <a:tint val="61000"/>
                <a:satMod val="200000"/>
              </a:schemeClr>
            </a:gs>
            <a:gs pos="100000">
              <a:schemeClr val="accent6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000" b="1" kern="1200" dirty="0" smtClean="0"/>
            <a:t>Udhëheqja </a:t>
          </a:r>
          <a:endParaRPr lang="en-US" sz="2000" b="1" kern="1200" dirty="0"/>
        </a:p>
      </dsp:txBody>
      <dsp:txXfrm>
        <a:off x="2764894" y="3055101"/>
        <a:ext cx="1988911" cy="1439279"/>
      </dsp:txXfrm>
    </dsp:sp>
    <dsp:sp modelId="{B7A65C01-C08F-4BC4-B297-2A4232EE2BED}">
      <dsp:nvSpPr>
        <dsp:cNvPr id="0" name=""/>
        <dsp:cNvSpPr/>
      </dsp:nvSpPr>
      <dsp:spPr>
        <a:xfrm rot="12843759">
          <a:off x="2329845" y="2754230"/>
          <a:ext cx="558665" cy="4857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2843759">
        <a:off x="2329845" y="2754230"/>
        <a:ext cx="558665" cy="485756"/>
      </dsp:txXfrm>
    </dsp:sp>
    <dsp:sp modelId="{EDFFC2C3-B2EE-4555-A668-F10B55998AF1}">
      <dsp:nvSpPr>
        <dsp:cNvPr id="0" name=""/>
        <dsp:cNvSpPr/>
      </dsp:nvSpPr>
      <dsp:spPr>
        <a:xfrm>
          <a:off x="522985" y="1498679"/>
          <a:ext cx="1868616" cy="1439279"/>
        </a:xfrm>
        <a:prstGeom prst="ellipse">
          <a:avLst/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000" b="1" kern="1200" dirty="0" smtClean="0"/>
            <a:t>Kontrolli </a:t>
          </a:r>
          <a:endParaRPr lang="en-US" sz="2000" b="1" kern="1200" dirty="0"/>
        </a:p>
      </dsp:txBody>
      <dsp:txXfrm>
        <a:off x="522985" y="1498679"/>
        <a:ext cx="1868616" cy="1439279"/>
      </dsp:txXfrm>
    </dsp:sp>
    <dsp:sp modelId="{BDA97358-D12A-4792-8179-34957249C53C}">
      <dsp:nvSpPr>
        <dsp:cNvPr id="0" name=""/>
        <dsp:cNvSpPr/>
      </dsp:nvSpPr>
      <dsp:spPr>
        <a:xfrm rot="19582144">
          <a:off x="2301108" y="1240583"/>
          <a:ext cx="521881" cy="4857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9582144">
        <a:off x="2301108" y="1240583"/>
        <a:ext cx="521881" cy="4857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CFDB94-E120-4D29-BD18-A6080C7EDFB0}">
      <dsp:nvSpPr>
        <dsp:cNvPr id="0" name=""/>
        <dsp:cNvSpPr/>
      </dsp:nvSpPr>
      <dsp:spPr>
        <a:xfrm>
          <a:off x="3921070" y="1785150"/>
          <a:ext cx="2744125" cy="615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286"/>
              </a:lnTo>
              <a:lnTo>
                <a:pt x="2744125" y="419286"/>
              </a:lnTo>
              <a:lnTo>
                <a:pt x="2744125" y="6152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5773-4DAD-4FD3-85FE-EBE54259C1FE}">
      <dsp:nvSpPr>
        <dsp:cNvPr id="0" name=""/>
        <dsp:cNvSpPr/>
      </dsp:nvSpPr>
      <dsp:spPr>
        <a:xfrm>
          <a:off x="3875350" y="1785150"/>
          <a:ext cx="91440" cy="6949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01"/>
              </a:lnTo>
              <a:lnTo>
                <a:pt x="134223" y="499001"/>
              </a:lnTo>
              <a:lnTo>
                <a:pt x="134223" y="69498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4940D-E7F8-406B-B63E-1879B156E3CA}">
      <dsp:nvSpPr>
        <dsp:cNvPr id="0" name=""/>
        <dsp:cNvSpPr/>
      </dsp:nvSpPr>
      <dsp:spPr>
        <a:xfrm>
          <a:off x="1219689" y="1785150"/>
          <a:ext cx="2701380" cy="615267"/>
        </a:xfrm>
        <a:custGeom>
          <a:avLst/>
          <a:gdLst/>
          <a:ahLst/>
          <a:cxnLst/>
          <a:rect l="0" t="0" r="0" b="0"/>
          <a:pathLst>
            <a:path>
              <a:moveTo>
                <a:pt x="2701380" y="0"/>
              </a:moveTo>
              <a:lnTo>
                <a:pt x="2701380" y="419286"/>
              </a:lnTo>
              <a:lnTo>
                <a:pt x="0" y="419286"/>
              </a:lnTo>
              <a:lnTo>
                <a:pt x="0" y="6152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3E4903-8453-4188-B955-97F3E804DE51}">
      <dsp:nvSpPr>
        <dsp:cNvPr id="0" name=""/>
        <dsp:cNvSpPr/>
      </dsp:nvSpPr>
      <dsp:spPr>
        <a:xfrm>
          <a:off x="2784955" y="441787"/>
          <a:ext cx="2272229" cy="1343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DD375-9A4F-4263-8C10-516CC52D1CD5}">
      <dsp:nvSpPr>
        <dsp:cNvPr id="0" name=""/>
        <dsp:cNvSpPr/>
      </dsp:nvSpPr>
      <dsp:spPr>
        <a:xfrm>
          <a:off x="3020014" y="665094"/>
          <a:ext cx="2272229" cy="1343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Menaxheri</a:t>
          </a:r>
          <a:endParaRPr lang="en-US" sz="2800" kern="1200" dirty="0"/>
        </a:p>
      </dsp:txBody>
      <dsp:txXfrm>
        <a:off x="3020014" y="665094"/>
        <a:ext cx="2272229" cy="1343362"/>
      </dsp:txXfrm>
    </dsp:sp>
    <dsp:sp modelId="{8826FE91-BD7C-4D63-8850-F65B98DDD087}">
      <dsp:nvSpPr>
        <dsp:cNvPr id="0" name=""/>
        <dsp:cNvSpPr/>
      </dsp:nvSpPr>
      <dsp:spPr>
        <a:xfrm>
          <a:off x="3449" y="2400418"/>
          <a:ext cx="2432481" cy="1735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9E996-74BF-4975-9F8F-CEBCCF3AD9CC}">
      <dsp:nvSpPr>
        <dsp:cNvPr id="0" name=""/>
        <dsp:cNvSpPr/>
      </dsp:nvSpPr>
      <dsp:spPr>
        <a:xfrm>
          <a:off x="238508" y="2623724"/>
          <a:ext cx="2432481" cy="173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1</a:t>
          </a:r>
          <a:r>
            <a:rPr lang="sq-AL" sz="1800" b="1" kern="1200" noProof="0" dirty="0" smtClean="0"/>
            <a:t>. </a:t>
          </a:r>
          <a:r>
            <a:rPr lang="en-US" sz="1800" b="1" kern="1200" noProof="0" dirty="0" smtClean="0"/>
            <a:t> </a:t>
          </a:r>
          <a:r>
            <a:rPr lang="sq-AL" sz="1800" b="1" kern="1200" noProof="0" dirty="0" err="1" smtClean="0"/>
            <a:t>Ndërpersonal</a:t>
          </a:r>
          <a:r>
            <a:rPr lang="sq-AL" sz="1800" b="1" kern="1200" noProof="0" dirty="0" smtClean="0"/>
            <a:t>:</a:t>
          </a:r>
          <a:endParaRPr lang="sq-AL" sz="1800" kern="1200" noProof="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kern="1200" dirty="0" smtClean="0"/>
            <a:t>•Figurë qendrore</a:t>
          </a: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kern="1200" dirty="0" smtClean="0"/>
            <a:t>•Lider</a:t>
          </a:r>
          <a:endParaRPr lang="en-US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kern="1200" dirty="0" smtClean="0"/>
            <a:t>• Ndërlidhës</a:t>
          </a:r>
          <a:endParaRPr lang="en-US" sz="1800" kern="1200" dirty="0"/>
        </a:p>
      </dsp:txBody>
      <dsp:txXfrm>
        <a:off x="238508" y="2623724"/>
        <a:ext cx="2432481" cy="1735087"/>
      </dsp:txXfrm>
    </dsp:sp>
    <dsp:sp modelId="{4B0C71D4-489E-4262-80A9-553E803F0E62}">
      <dsp:nvSpPr>
        <dsp:cNvPr id="0" name=""/>
        <dsp:cNvSpPr/>
      </dsp:nvSpPr>
      <dsp:spPr>
        <a:xfrm>
          <a:off x="2951807" y="2480133"/>
          <a:ext cx="2115532" cy="1641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B6FED-00C9-46A2-A5E3-BA3A0BF87DA2}">
      <dsp:nvSpPr>
        <dsp:cNvPr id="0" name=""/>
        <dsp:cNvSpPr/>
      </dsp:nvSpPr>
      <dsp:spPr>
        <a:xfrm>
          <a:off x="3186866" y="2703439"/>
          <a:ext cx="2115532" cy="1641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000" b="1" i="1" kern="1200" noProof="0" dirty="0" smtClean="0"/>
            <a:t>2</a:t>
          </a:r>
          <a:r>
            <a:rPr lang="sq-AL" sz="1600" b="1" i="1" kern="1200" noProof="0" dirty="0" smtClean="0"/>
            <a:t>. </a:t>
          </a:r>
          <a:r>
            <a:rPr lang="sq-AL" sz="1600" b="1" kern="1200" noProof="0" dirty="0" smtClean="0"/>
            <a:t>Informues</a:t>
          </a:r>
          <a:endParaRPr lang="sq-AL" sz="1600" kern="1200" noProof="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600" kern="1200" noProof="0" dirty="0" smtClean="0"/>
            <a:t>• Monitorues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600" kern="1200" noProof="0" dirty="0" smtClean="0"/>
            <a:t>• Shpërndarës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600" kern="1200" noProof="0" dirty="0" smtClean="0"/>
            <a:t>•Zëdhënës</a:t>
          </a:r>
          <a:endParaRPr lang="sq-AL" sz="1600" kern="1200" noProof="0" dirty="0"/>
        </a:p>
      </dsp:txBody>
      <dsp:txXfrm>
        <a:off x="3186866" y="2703439"/>
        <a:ext cx="2115532" cy="1641267"/>
      </dsp:txXfrm>
    </dsp:sp>
    <dsp:sp modelId="{34A8A5D0-8F4C-4E06-9A69-80609FCD4996}">
      <dsp:nvSpPr>
        <dsp:cNvPr id="0" name=""/>
        <dsp:cNvSpPr/>
      </dsp:nvSpPr>
      <dsp:spPr>
        <a:xfrm>
          <a:off x="5491699" y="2400418"/>
          <a:ext cx="2346992" cy="1641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7B127-743E-4B89-97EA-8F0300C8E28B}">
      <dsp:nvSpPr>
        <dsp:cNvPr id="0" name=""/>
        <dsp:cNvSpPr/>
      </dsp:nvSpPr>
      <dsp:spPr>
        <a:xfrm>
          <a:off x="5726758" y="2623724"/>
          <a:ext cx="2346992" cy="1641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b="1" kern="1200" noProof="0" dirty="0" smtClean="0"/>
            <a:t>3. Vendimmarrës</a:t>
          </a:r>
          <a:endParaRPr lang="sq-AL" sz="1800" kern="1200" noProof="0" dirty="0" smtClean="0"/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kern="1200" noProof="0" dirty="0" smtClean="0"/>
            <a:t>•  Ndërmarrës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kern="1200" noProof="0" dirty="0" smtClean="0"/>
            <a:t>•Trajtuesi konflikteve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kern="1200" noProof="0" dirty="0" smtClean="0"/>
            <a:t>•</a:t>
          </a:r>
          <a:r>
            <a:rPr lang="sq-AL" sz="1800" kern="1200" noProof="0" dirty="0" err="1" smtClean="0"/>
            <a:t>Alokator</a:t>
          </a:r>
          <a:r>
            <a:rPr lang="sq-AL" sz="1800" kern="1200" noProof="0" dirty="0" smtClean="0"/>
            <a:t> i resurseve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800" kern="1200" noProof="0" dirty="0" smtClean="0"/>
            <a:t>•  </a:t>
          </a:r>
          <a:r>
            <a:rPr lang="sq-AL" sz="1800" kern="1200" noProof="0" dirty="0" err="1" smtClean="0"/>
            <a:t>Negociator</a:t>
          </a:r>
          <a:endParaRPr lang="sq-AL" sz="1800" kern="1200" noProof="0" dirty="0"/>
        </a:p>
      </dsp:txBody>
      <dsp:txXfrm>
        <a:off x="5726758" y="2623724"/>
        <a:ext cx="2346992" cy="164126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BD28F0-D187-4929-B097-689EFCA7927B}">
      <dsp:nvSpPr>
        <dsp:cNvPr id="0" name=""/>
        <dsp:cNvSpPr/>
      </dsp:nvSpPr>
      <dsp:spPr>
        <a:xfrm>
          <a:off x="623409" y="4718"/>
          <a:ext cx="5839780" cy="62641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800" b="1" kern="1200" dirty="0" smtClean="0"/>
            <a:t>Aksionarët</a:t>
          </a:r>
          <a:endParaRPr lang="en-US" sz="2800" b="1" kern="1200" dirty="0"/>
        </a:p>
      </dsp:txBody>
      <dsp:txXfrm>
        <a:off x="623409" y="4718"/>
        <a:ext cx="5839780" cy="626419"/>
      </dsp:txXfrm>
    </dsp:sp>
    <dsp:sp modelId="{0CE2F0E5-BB0D-4C17-B2EC-FCE7E761B2E0}">
      <dsp:nvSpPr>
        <dsp:cNvPr id="0" name=""/>
        <dsp:cNvSpPr/>
      </dsp:nvSpPr>
      <dsp:spPr>
        <a:xfrm rot="5400000">
          <a:off x="3425846" y="646798"/>
          <a:ext cx="234907" cy="28188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5400000">
        <a:off x="3425846" y="646798"/>
        <a:ext cx="234907" cy="281888"/>
      </dsp:txXfrm>
    </dsp:sp>
    <dsp:sp modelId="{40B46ED6-280E-4738-8AE5-1A0192B963B6}">
      <dsp:nvSpPr>
        <dsp:cNvPr id="0" name=""/>
        <dsp:cNvSpPr/>
      </dsp:nvSpPr>
      <dsp:spPr>
        <a:xfrm>
          <a:off x="605945" y="944347"/>
          <a:ext cx="5874709" cy="62641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800" b="1" kern="1200" noProof="0" dirty="0" smtClean="0"/>
            <a:t>Këshilli drejtues</a:t>
          </a:r>
          <a:endParaRPr lang="sq-AL" sz="2800" b="1" kern="1200" noProof="0" dirty="0"/>
        </a:p>
      </dsp:txBody>
      <dsp:txXfrm>
        <a:off x="605945" y="944347"/>
        <a:ext cx="5874709" cy="626419"/>
      </dsp:txXfrm>
    </dsp:sp>
    <dsp:sp modelId="{D3D6E514-D248-49B7-BBE8-2F3708C66C27}">
      <dsp:nvSpPr>
        <dsp:cNvPr id="0" name=""/>
        <dsp:cNvSpPr/>
      </dsp:nvSpPr>
      <dsp:spPr>
        <a:xfrm rot="5400000">
          <a:off x="3425846" y="1586426"/>
          <a:ext cx="234907" cy="28188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5400000">
        <a:off x="3425846" y="1586426"/>
        <a:ext cx="234907" cy="281888"/>
      </dsp:txXfrm>
    </dsp:sp>
    <dsp:sp modelId="{BCABB595-F169-4C9A-BBFB-81F918A39C61}">
      <dsp:nvSpPr>
        <dsp:cNvPr id="0" name=""/>
        <dsp:cNvSpPr/>
      </dsp:nvSpPr>
      <dsp:spPr>
        <a:xfrm>
          <a:off x="623422" y="1883976"/>
          <a:ext cx="5839755" cy="62641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800" b="1" kern="1200" noProof="0" dirty="0" smtClean="0"/>
            <a:t>Drejtorët</a:t>
          </a:r>
          <a:endParaRPr lang="sq-AL" sz="2800" b="1" kern="1200" noProof="0" dirty="0"/>
        </a:p>
      </dsp:txBody>
      <dsp:txXfrm>
        <a:off x="623422" y="1883976"/>
        <a:ext cx="5839755" cy="626419"/>
      </dsp:txXfrm>
    </dsp:sp>
    <dsp:sp modelId="{074C5F22-3A40-4015-84B7-AFB89F717BF4}">
      <dsp:nvSpPr>
        <dsp:cNvPr id="0" name=""/>
        <dsp:cNvSpPr/>
      </dsp:nvSpPr>
      <dsp:spPr>
        <a:xfrm rot="5400000">
          <a:off x="3425846" y="2526055"/>
          <a:ext cx="234907" cy="28188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5400000">
        <a:off x="3425846" y="2526055"/>
        <a:ext cx="234907" cy="281888"/>
      </dsp:txXfrm>
    </dsp:sp>
    <dsp:sp modelId="{E9D55410-7D26-402E-BA58-3BCDD72DE947}">
      <dsp:nvSpPr>
        <dsp:cNvPr id="0" name=""/>
        <dsp:cNvSpPr/>
      </dsp:nvSpPr>
      <dsp:spPr>
        <a:xfrm>
          <a:off x="623409" y="2823604"/>
          <a:ext cx="5839780" cy="62641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800" b="1" kern="1200" dirty="0" smtClean="0"/>
            <a:t>Niveli i mesëm</a:t>
          </a:r>
          <a:endParaRPr lang="en-US" sz="2800" b="1" kern="1200" dirty="0"/>
        </a:p>
      </dsp:txBody>
      <dsp:txXfrm>
        <a:off x="623409" y="2823604"/>
        <a:ext cx="5839780" cy="626419"/>
      </dsp:txXfrm>
    </dsp:sp>
    <dsp:sp modelId="{629327D1-67B9-4127-BD4C-BD0F67208F7F}">
      <dsp:nvSpPr>
        <dsp:cNvPr id="0" name=""/>
        <dsp:cNvSpPr/>
      </dsp:nvSpPr>
      <dsp:spPr>
        <a:xfrm rot="5400000">
          <a:off x="3425846" y="3465684"/>
          <a:ext cx="234907" cy="28188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5400000">
        <a:off x="3425846" y="3465684"/>
        <a:ext cx="234907" cy="281888"/>
      </dsp:txXfrm>
    </dsp:sp>
    <dsp:sp modelId="{CA88EDC0-04B6-4C86-AFC8-38DC220536DC}">
      <dsp:nvSpPr>
        <dsp:cNvPr id="0" name=""/>
        <dsp:cNvSpPr/>
      </dsp:nvSpPr>
      <dsp:spPr>
        <a:xfrm>
          <a:off x="623409" y="3763233"/>
          <a:ext cx="5839780" cy="62641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800" b="1" kern="1200" dirty="0" smtClean="0"/>
            <a:t>Linja e parë</a:t>
          </a:r>
          <a:endParaRPr lang="en-US" sz="2800" b="1" kern="1200" dirty="0"/>
        </a:p>
      </dsp:txBody>
      <dsp:txXfrm>
        <a:off x="623409" y="3763233"/>
        <a:ext cx="5839780" cy="626419"/>
      </dsp:txXfrm>
    </dsp:sp>
    <dsp:sp modelId="{446EF2C8-1F40-49B4-9963-8CA6C6DD52BE}">
      <dsp:nvSpPr>
        <dsp:cNvPr id="0" name=""/>
        <dsp:cNvSpPr/>
      </dsp:nvSpPr>
      <dsp:spPr>
        <a:xfrm rot="5400000">
          <a:off x="3425846" y="4405313"/>
          <a:ext cx="234907" cy="28188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5400000">
        <a:off x="3425846" y="4405313"/>
        <a:ext cx="234907" cy="281888"/>
      </dsp:txXfrm>
    </dsp:sp>
    <dsp:sp modelId="{FE00A5A3-FEF1-4D41-B3AD-F1B71F193832}">
      <dsp:nvSpPr>
        <dsp:cNvPr id="0" name=""/>
        <dsp:cNvSpPr/>
      </dsp:nvSpPr>
      <dsp:spPr>
        <a:xfrm>
          <a:off x="623409" y="4702862"/>
          <a:ext cx="5839780" cy="62641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5000"/>
                <a:satMod val="200000"/>
              </a:schemeClr>
            </a:gs>
            <a:gs pos="30000">
              <a:schemeClr val="accent3">
                <a:tint val="61000"/>
                <a:satMod val="200000"/>
              </a:schemeClr>
            </a:gs>
            <a:gs pos="45000">
              <a:schemeClr val="accent3">
                <a:tint val="66000"/>
                <a:satMod val="200000"/>
              </a:schemeClr>
            </a:gs>
            <a:gs pos="55000">
              <a:schemeClr val="accent3">
                <a:tint val="66000"/>
                <a:satMod val="200000"/>
              </a:schemeClr>
            </a:gs>
            <a:gs pos="73000">
              <a:schemeClr val="accent3">
                <a:tint val="61000"/>
                <a:satMod val="200000"/>
              </a:schemeClr>
            </a:gs>
            <a:gs pos="100000">
              <a:schemeClr val="accent3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2800" b="1" kern="1200" dirty="0" smtClean="0"/>
            <a:t>Punëtorët</a:t>
          </a:r>
          <a:endParaRPr lang="en-US" sz="2800" b="1" kern="1200" dirty="0"/>
        </a:p>
      </dsp:txBody>
      <dsp:txXfrm>
        <a:off x="623409" y="4702862"/>
        <a:ext cx="5839780" cy="626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5" Type="http://schemas.microsoft.com/office/2006/relationships/legacyDiagramText" Target="legacyDiagramText1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Relationship Id="rId14" Type="http://schemas.microsoft.com/office/2006/relationships/legacyDiagramText" Target="legacyDiagramText1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8.bin"/><Relationship Id="rId2" Type="http://schemas.microsoft.com/office/2006/relationships/legacyDiagramText" Target="legacyDiagramText17.bin"/><Relationship Id="rId1" Type="http://schemas.microsoft.com/office/2006/relationships/legacyDiagramText" Target="legacyDiagramText16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1.bin"/><Relationship Id="rId2" Type="http://schemas.microsoft.com/office/2006/relationships/legacyDiagramText" Target="legacyDiagramText20.bin"/><Relationship Id="rId1" Type="http://schemas.microsoft.com/office/2006/relationships/legacyDiagramText" Target="legacyDiagramText19.bin"/><Relationship Id="rId4" Type="http://schemas.microsoft.com/office/2006/relationships/legacyDiagramText" Target="legacyDiagramText22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1202B-140D-42E8-8E60-02A89FCACA53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A3D7D-DA66-407D-B3E6-F8202C5137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256150-CD9B-42B2-89A9-909AC10012BC}" type="datetimeFigureOut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5F731C-46A4-4726-A93D-511560222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32B13-C824-45F4-8701-C23490465C78}" type="slidenum">
              <a:rPr lang="en-AU" smtClean="0"/>
              <a:pPr/>
              <a:t>19</a:t>
            </a:fld>
            <a:endParaRPr lang="en-A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sq-AL" smtClean="0"/>
              <a:t>Roli Interpersonal rritet drejtpërdrejtë nga pozicioni i autoritetit menaxherial dhe përfshin zhvillimin dhe mbajtjen e lidhjeve pozitive me tjerë të rëndësishëm.</a:t>
            </a:r>
          </a:p>
          <a:p>
            <a:r>
              <a:rPr lang="sq-AL" smtClean="0"/>
              <a:t>Diskutim i mëtejshëm mund të gjendet në faqet 6-9.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5F7D4-C1E2-4C8E-9061-AB68A4651AC7}" type="slidenum">
              <a:rPr lang="en-AU" smtClean="0"/>
              <a:pPr/>
              <a:t>20</a:t>
            </a:fld>
            <a:endParaRPr lang="en-A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sq-AL" smtClean="0"/>
              <a:t>Roli Informues ka të bëjë me pranimin dhe dërgimin e informacionit ashtu që menaxherët të mund të sillen si qendra nervore e njësisë së tyre organizative.</a:t>
            </a:r>
          </a:p>
          <a:p>
            <a:r>
              <a:rPr lang="sq-AL" smtClean="0"/>
              <a:t>Diskutim i mëtejshëm mund të gjendet në faqet 6-9.</a:t>
            </a:r>
          </a:p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D756B0-E1FD-4B0C-8CEB-EEE2B878781F}" type="slidenum">
              <a:rPr lang="en-AU" smtClean="0"/>
              <a:pPr/>
              <a:t>21</a:t>
            </a:fld>
            <a:endParaRPr lang="en-A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sq-AL" smtClean="0"/>
              <a:t>Roli vendimmarrës përfshin sjelljen e vendimeve më të mëdha në organizatë.</a:t>
            </a:r>
          </a:p>
          <a:p>
            <a:r>
              <a:rPr lang="sq-AL" smtClean="0"/>
              <a:t>Diskutim i mëtejshëm mund të gjendet në faqet 6-9.</a:t>
            </a:r>
          </a:p>
          <a:p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A1551-0D43-409B-A82A-41CED49863C5}" type="slidenum">
              <a:rPr lang="en-AU" smtClean="0"/>
              <a:pPr/>
              <a:t>25</a:t>
            </a:fld>
            <a:endParaRPr lang="en-A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Faqet 5-6</a:t>
            </a:r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06182-B00A-45F7-9B3A-B4EF34B71E2E}" type="slidenum">
              <a:rPr lang="en-AU" smtClean="0"/>
              <a:pPr/>
              <a:t>27</a:t>
            </a:fld>
            <a:endParaRPr lang="en-A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sq-AL" smtClean="0"/>
              <a:t>Ekzistojnë elementë kyç të nevojshëm për performancën e suksesshme të katër funksioneve menaxherike. Këto janë</a:t>
            </a:r>
            <a:r>
              <a:rPr lang="en-US" smtClean="0"/>
              <a:t> </a:t>
            </a:r>
            <a:r>
              <a:rPr lang="sq-AL" smtClean="0"/>
              <a:t>krijimi dhe përmbajtja e Agjendës së Punës si dhe Metodat dhe Rolet e punës. Këto, së bashku me Bazë të Diturive dhe Aftësi </a:t>
            </a:r>
            <a:r>
              <a:rPr lang="en-US" smtClean="0"/>
              <a:t>M</a:t>
            </a:r>
            <a:r>
              <a:rPr lang="sq-AL" smtClean="0"/>
              <a:t>enaxherike kyçe, i  mundësojnë menaxherit të arrijë qëllimet e organizatës.</a:t>
            </a:r>
          </a:p>
          <a:p>
            <a:r>
              <a:rPr lang="sq-AL" smtClean="0"/>
              <a:t>Diskutim i mëtejshëm mund të gjendet në faqen 6.</a:t>
            </a:r>
          </a:p>
          <a:p>
            <a:endParaRPr lang="sq-AL" smtClean="0"/>
          </a:p>
          <a:p>
            <a:endParaRPr lang="sq-A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17658743-2ACF-4769-A603-3C03D8368A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AF313-0B3C-4061-B1A8-59063E166B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03B53-DD44-48EF-A6A7-73806B2047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9C0F20C7-2A4E-469B-B580-535AABB513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3106-BD21-470F-9917-9E24ABD672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9F511-C78A-4154-8788-B622E0CDA9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DFA36-2353-435F-AA05-EA33DB2986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21710-A6BA-44BA-B590-A79B2D9F2D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0B4BE-F812-4F3A-B2F5-4B0ECEDDC3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C2AC79A-9E8B-4FA6-B127-CFA1D133C3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 spd="slow">
    <p:cover dir="r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sq-AL" sz="4800" b="1" dirty="0" smtClean="0"/>
              <a:t>Java e  dytë </a:t>
            </a:r>
            <a:endParaRPr lang="sq-AL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algn="ctr" eaLnBrk="1" hangingPunct="1"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sq-AL" sz="4000" b="1" dirty="0" smtClean="0">
                <a:solidFill>
                  <a:schemeClr val="tx2"/>
                </a:solidFill>
              </a:rPr>
              <a:t>KUPTIMI  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sq-AL" sz="4000" b="1" dirty="0" smtClean="0">
                <a:solidFill>
                  <a:schemeClr val="tx2"/>
                </a:solidFill>
              </a:rPr>
              <a:t>DHE 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sq-AL" sz="4000" b="1" dirty="0" smtClean="0">
                <a:solidFill>
                  <a:schemeClr val="tx2"/>
                </a:solidFill>
              </a:rPr>
              <a:t>DEFINIMI 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sq-AL" sz="4000" b="1" dirty="0" smtClean="0">
                <a:solidFill>
                  <a:schemeClr val="tx2"/>
                </a:solidFill>
              </a:rPr>
              <a:t>I 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sq-AL" sz="4000" b="1" dirty="0" smtClean="0">
                <a:solidFill>
                  <a:schemeClr val="tx2"/>
                </a:solidFill>
              </a:rPr>
              <a:t>MENAXHMENTIT</a:t>
            </a:r>
            <a:endParaRPr lang="en-US" sz="4000" b="1" dirty="0" smtClean="0">
              <a:solidFill>
                <a:schemeClr val="tx2"/>
              </a:solidFill>
            </a:endParaRPr>
          </a:p>
          <a:p>
            <a:pPr algn="ctr" eaLnBrk="1" hangingPunct="1">
              <a:buNone/>
            </a:pPr>
            <a:endParaRPr lang="en-US" sz="2800" b="1" dirty="0" smtClean="0"/>
          </a:p>
          <a:p>
            <a:pPr eaLnBrk="1" hangingPunct="1">
              <a:buNone/>
            </a:pPr>
            <a:endParaRPr lang="en-US" sz="2800" i="1" dirty="0" smtClean="0"/>
          </a:p>
          <a:p>
            <a:pPr algn="r" eaLnBrk="1" hangingPunct="1">
              <a:buNone/>
            </a:pPr>
            <a:r>
              <a:rPr lang="sq-AL" sz="2800" i="1" dirty="0" smtClean="0"/>
              <a:t>(Kapitulli  I.)</a:t>
            </a:r>
          </a:p>
          <a:p>
            <a:pPr algn="r" eaLnBrk="1" hangingPunct="1">
              <a:buNone/>
            </a:pPr>
            <a:r>
              <a:rPr lang="sq-AL" sz="2800" b="1" i="1" dirty="0" smtClean="0"/>
              <a:t>Ligjërues:  Dr. Naim  MUSTAFA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Bazat e Menaxhimit  ( Management 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sq-AL" b="1" i="1" dirty="0" err="1" smtClean="0"/>
              <a:t>Menaxhmenti</a:t>
            </a:r>
            <a:r>
              <a:rPr lang="sq-AL" b="1" i="1" dirty="0" smtClean="0"/>
              <a:t> si aktivitet universal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1"/>
          </a:xfrm>
        </p:spPr>
        <p:txBody>
          <a:bodyPr/>
          <a:lstStyle/>
          <a:p>
            <a:pPr algn="just">
              <a:buNone/>
            </a:pPr>
            <a:r>
              <a:rPr lang="en-US" sz="2400" b="1" i="1" dirty="0" smtClean="0"/>
              <a:t>	</a:t>
            </a:r>
            <a:r>
              <a:rPr lang="sq-AL" sz="2400" b="1" i="1" dirty="0" err="1" smtClean="0"/>
              <a:t>Menaxhmenti</a:t>
            </a:r>
            <a:r>
              <a:rPr lang="sq-AL" sz="2400" i="1" dirty="0" smtClean="0"/>
              <a:t> </a:t>
            </a:r>
            <a:r>
              <a:rPr lang="sq-AL" sz="2400" i="1" dirty="0" smtClean="0">
                <a:solidFill>
                  <a:schemeClr val="bg2">
                    <a:lumMod val="50000"/>
                  </a:schemeClr>
                </a:solidFill>
              </a:rPr>
              <a:t>paraqet </a:t>
            </a:r>
            <a:r>
              <a:rPr lang="sq-AL" sz="2400" b="1" i="1" dirty="0" smtClean="0">
                <a:solidFill>
                  <a:schemeClr val="bg2">
                    <a:lumMod val="50000"/>
                  </a:schemeClr>
                </a:solidFill>
              </a:rPr>
              <a:t>aktivitet</a:t>
            </a:r>
            <a:r>
              <a:rPr lang="sq-AL" sz="2400" i="1" dirty="0" smtClean="0">
                <a:solidFill>
                  <a:schemeClr val="bg2">
                    <a:lumMod val="50000"/>
                  </a:schemeClr>
                </a:solidFill>
              </a:rPr>
              <a:t> relativisht </a:t>
            </a:r>
            <a:r>
              <a:rPr lang="sq-AL" sz="2400" b="1" i="1" dirty="0" smtClean="0">
                <a:solidFill>
                  <a:schemeClr val="bg2">
                    <a:lumMod val="50000"/>
                  </a:schemeClr>
                </a:solidFill>
              </a:rPr>
              <a:t>universal </a:t>
            </a:r>
            <a:r>
              <a:rPr lang="sq-AL" sz="2400" dirty="0" smtClean="0"/>
              <a:t>sepse </a:t>
            </a:r>
            <a:r>
              <a:rPr lang="sq-AL" sz="2400" dirty="0" smtClean="0">
                <a:solidFill>
                  <a:srgbClr val="C00000"/>
                </a:solidFill>
              </a:rPr>
              <a:t>parimet </a:t>
            </a:r>
            <a:r>
              <a:rPr lang="sq-AL" sz="2400" dirty="0" smtClean="0"/>
              <a:t>e tij janë </a:t>
            </a:r>
            <a:r>
              <a:rPr lang="sq-AL" sz="2400" dirty="0" smtClean="0">
                <a:solidFill>
                  <a:srgbClr val="C00000"/>
                </a:solidFill>
              </a:rPr>
              <a:t>të zbatueshme gjatë në të gjitha fushat e ekonomisë dhe të shoqërisë</a:t>
            </a:r>
            <a:r>
              <a:rPr lang="sq-AL" sz="2400" dirty="0" smtClean="0"/>
              <a:t>: prodhimtari, banka, tregti, bujqësi, sport, ushtri, art, shëndetësi, religjion , afarizëm ndërkombëtar, organizatave të ndryshme </a:t>
            </a:r>
            <a:r>
              <a:rPr lang="sq-AL" sz="2400" dirty="0" err="1" smtClean="0"/>
              <a:t>profitabile</a:t>
            </a:r>
            <a:r>
              <a:rPr lang="sq-AL" sz="2400" dirty="0" smtClean="0"/>
              <a:t> dhe </a:t>
            </a:r>
            <a:r>
              <a:rPr lang="sq-AL" sz="2400" dirty="0" err="1" smtClean="0"/>
              <a:t>joprofitabile</a:t>
            </a:r>
            <a:r>
              <a:rPr lang="sq-AL" sz="2400" dirty="0" smtClean="0"/>
              <a:t>, etj</a:t>
            </a:r>
          </a:p>
          <a:p>
            <a:pPr algn="just">
              <a:buNone/>
            </a:pPr>
            <a:endParaRPr lang="sq-AL" sz="2400" dirty="0" smtClean="0"/>
          </a:p>
          <a:p>
            <a:pPr>
              <a:buNone/>
            </a:pPr>
            <a:r>
              <a:rPr lang="sq-AL" sz="2400" dirty="0" smtClean="0">
                <a:solidFill>
                  <a:srgbClr val="C00000"/>
                </a:solidFill>
              </a:rPr>
              <a:t> </a:t>
            </a:r>
            <a:r>
              <a:rPr lang="sq-AL" sz="2400" dirty="0" smtClean="0">
                <a:solidFill>
                  <a:schemeClr val="tx2"/>
                </a:solidFill>
              </a:rPr>
              <a:t>…  </a:t>
            </a:r>
            <a:r>
              <a:rPr lang="sq-AL" sz="2800" dirty="0" smtClean="0">
                <a:solidFill>
                  <a:srgbClr val="002060"/>
                </a:solidFill>
              </a:rPr>
              <a:t>si të funksionojnë apo si të qeverisen e udhëhiqen , </a:t>
            </a:r>
          </a:p>
          <a:p>
            <a:pPr algn="ctr">
              <a:buNone/>
            </a:pPr>
            <a:r>
              <a:rPr lang="sq-AL" sz="2800" b="1" dirty="0" smtClean="0">
                <a:solidFill>
                  <a:srgbClr val="C00000"/>
                </a:solidFill>
              </a:rPr>
              <a:t>çka kanë të përbashkët ?</a:t>
            </a:r>
          </a:p>
          <a:p>
            <a:pPr lvl="1"/>
            <a:r>
              <a:rPr lang="sq-AL" sz="27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sq-AL" sz="2700" b="1" i="1" dirty="0" smtClean="0">
                <a:solidFill>
                  <a:schemeClr val="bg2">
                    <a:lumMod val="25000"/>
                  </a:schemeClr>
                </a:solidFill>
              </a:rPr>
              <a:t>personat udhëheqës - menaxherët </a:t>
            </a:r>
          </a:p>
          <a:p>
            <a:pPr lvl="1"/>
            <a:r>
              <a:rPr lang="sq-AL" sz="2700" b="1" i="1" dirty="0" smtClean="0">
                <a:solidFill>
                  <a:schemeClr val="bg2">
                    <a:lumMod val="25000"/>
                  </a:schemeClr>
                </a:solidFill>
              </a:rPr>
              <a:t>aktiviteti i përbashkët i tyre quhet - </a:t>
            </a:r>
            <a:r>
              <a:rPr lang="sq-AL" sz="2700" b="1" i="1" dirty="0" err="1" smtClean="0">
                <a:solidFill>
                  <a:schemeClr val="bg2">
                    <a:lumMod val="25000"/>
                  </a:schemeClr>
                </a:solidFill>
              </a:rPr>
              <a:t>Menaxhment</a:t>
            </a:r>
            <a:endParaRPr lang="sq-AL" sz="27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4000" b="1" i="1" dirty="0" err="1" smtClean="0"/>
              <a:t>Menaxhmenti</a:t>
            </a:r>
            <a:r>
              <a:rPr lang="sq-AL" sz="4000" b="1" i="1" dirty="0" smtClean="0"/>
              <a:t> dhe menaxherët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105400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smtClean="0"/>
              <a:t>	</a:t>
            </a:r>
            <a:r>
              <a:rPr lang="sq-AL" sz="2400" b="1" dirty="0" smtClean="0"/>
              <a:t>Menaxherët, </a:t>
            </a:r>
            <a:r>
              <a:rPr lang="sq-AL" sz="2400" dirty="0" smtClean="0"/>
              <a:t>si bartës të punëve, </a:t>
            </a:r>
            <a:r>
              <a:rPr lang="en-US" sz="2400" dirty="0" smtClean="0">
                <a:solidFill>
                  <a:srgbClr val="0070C0"/>
                </a:solidFill>
              </a:rPr>
              <a:t>m</a:t>
            </a:r>
            <a:r>
              <a:rPr lang="sq-AL" sz="2400" dirty="0" smtClean="0">
                <a:solidFill>
                  <a:srgbClr val="0070C0"/>
                </a:solidFill>
              </a:rPr>
              <a:t>und të</a:t>
            </a:r>
            <a:r>
              <a:rPr lang="en-US" sz="2400" dirty="0" smtClean="0">
                <a:solidFill>
                  <a:srgbClr val="0070C0"/>
                </a:solidFill>
              </a:rPr>
              <a:t> m</a:t>
            </a:r>
            <a:r>
              <a:rPr lang="sq-AL" sz="2400" dirty="0" smtClean="0">
                <a:solidFill>
                  <a:srgbClr val="0070C0"/>
                </a:solidFill>
              </a:rPr>
              <a:t>arrin </a:t>
            </a:r>
            <a:r>
              <a:rPr lang="sq-AL" sz="2400" dirty="0" err="1" smtClean="0">
                <a:solidFill>
                  <a:srgbClr val="0070C0"/>
                </a:solidFill>
              </a:rPr>
              <a:t>pjes</a:t>
            </a:r>
            <a:r>
              <a:rPr lang="en-US" sz="2400" dirty="0" smtClean="0">
                <a:solidFill>
                  <a:srgbClr val="0070C0"/>
                </a:solidFill>
              </a:rPr>
              <a:t>ë</a:t>
            </a:r>
            <a:r>
              <a:rPr lang="sq-AL" sz="2400" dirty="0" smtClean="0">
                <a:solidFill>
                  <a:srgbClr val="0070C0"/>
                </a:solidFill>
              </a:rPr>
              <a:t> në të gjitha format e organizimit </a:t>
            </a:r>
            <a:r>
              <a:rPr lang="sq-AL" sz="2400" dirty="0" smtClean="0"/>
              <a:t>ku njerëzit dëshirojnë të punojnë së bashku dhe të realizojnë qëllime të përbashkëta duke filluar nga format e organizimit n</a:t>
            </a:r>
            <a:r>
              <a:rPr lang="en-US" sz="2400" dirty="0" smtClean="0"/>
              <a:t>e</a:t>
            </a:r>
            <a:r>
              <a:rPr lang="sq-AL" sz="2400" dirty="0" smtClean="0"/>
              <a:t> biznes, arsim, shëndetësi, administrim shtetëror </a:t>
            </a:r>
            <a:r>
              <a:rPr lang="en-US" sz="2400" dirty="0" smtClean="0"/>
              <a:t> </a:t>
            </a:r>
            <a:r>
              <a:rPr lang="sq-AL" sz="2400" dirty="0" smtClean="0"/>
              <a:t>etj</a:t>
            </a: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r>
              <a:rPr lang="sq-AL" sz="2400" dirty="0" smtClean="0">
                <a:solidFill>
                  <a:srgbClr val="C00000"/>
                </a:solidFill>
              </a:rPr>
              <a:t>kryejnë punë mjaft të rëndësishme </a:t>
            </a:r>
            <a:r>
              <a:rPr lang="sq-AL" sz="2400" dirty="0" smtClean="0"/>
              <a:t>e cila përbehet nga përcaktimi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sq-AL" sz="2400" dirty="0" smtClean="0"/>
              <a:t>strategjive, </a:t>
            </a:r>
            <a:r>
              <a:rPr lang="sq-AL" sz="2400" dirty="0" err="1" smtClean="0"/>
              <a:t>organiz</a:t>
            </a:r>
            <a:r>
              <a:rPr lang="en-US" sz="2400" dirty="0" err="1" smtClean="0"/>
              <a:t>i</a:t>
            </a:r>
            <a:r>
              <a:rPr lang="sq-AL" sz="2400" dirty="0" smtClean="0"/>
              <a:t>m</a:t>
            </a:r>
            <a:r>
              <a:rPr lang="en-US" sz="2400" dirty="0" err="1" smtClean="0"/>
              <a:t>i</a:t>
            </a:r>
            <a:r>
              <a:rPr lang="sq-AL" sz="2400" dirty="0" smtClean="0"/>
              <a:t> i grupeve, koordinimi i punëve, marrja,</a:t>
            </a:r>
            <a:r>
              <a:rPr lang="en-US" sz="2400" dirty="0" smtClean="0"/>
              <a:t> </a:t>
            </a:r>
            <a:r>
              <a:rPr lang="sq-AL" sz="2400" dirty="0" smtClean="0"/>
              <a:t>aprovimi i vendimeve si dhe kërkesat e orientimit të </a:t>
            </a:r>
            <a:r>
              <a:rPr lang="sq-AL" sz="2400" dirty="0" err="1" smtClean="0"/>
              <a:t>gr</a:t>
            </a:r>
            <a:r>
              <a:rPr lang="en-US" sz="2400" dirty="0" smtClean="0"/>
              <a:t>u</a:t>
            </a:r>
            <a:r>
              <a:rPr lang="sq-AL" sz="2400" dirty="0" err="1" smtClean="0"/>
              <a:t>pit</a:t>
            </a:r>
            <a:r>
              <a:rPr lang="sq-AL" sz="2400" dirty="0" smtClean="0"/>
              <a:t> në mënyrë të vetëdijshme kah qëllimi i caktuar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4000" b="1" i="1" dirty="0" err="1" smtClean="0"/>
              <a:t>Menaxhmenti</a:t>
            </a:r>
            <a:r>
              <a:rPr lang="sq-AL" sz="4000" b="1" i="1" dirty="0" smtClean="0"/>
              <a:t> dhe menaxherët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9"/>
            <a:ext cx="8229600" cy="518160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q-AL" sz="3000" b="1" i="1" dirty="0" smtClean="0">
                <a:solidFill>
                  <a:schemeClr val="accent4">
                    <a:lumMod val="50000"/>
                  </a:schemeClr>
                </a:solidFill>
              </a:rPr>
              <a:t>	Esenca e koncepteve </a:t>
            </a:r>
          </a:p>
          <a:p>
            <a:pPr algn="just">
              <a:buNone/>
            </a:pPr>
            <a:r>
              <a:rPr lang="sq-AL" dirty="0" smtClean="0"/>
              <a:t>	</a:t>
            </a:r>
          </a:p>
          <a:p>
            <a:pPr algn="just">
              <a:buNone/>
            </a:pPr>
            <a:r>
              <a:rPr lang="sq-AL" dirty="0" smtClean="0"/>
              <a:t>	Fjala </a:t>
            </a:r>
            <a:r>
              <a:rPr lang="sq-AL" b="1" i="1" dirty="0" err="1" smtClean="0">
                <a:solidFill>
                  <a:srgbClr val="C00000"/>
                </a:solidFill>
              </a:rPr>
              <a:t>menaxhment</a:t>
            </a:r>
            <a:r>
              <a:rPr lang="sq-AL" dirty="0" smtClean="0"/>
              <a:t> si koncept ka kuptim mjaft të gjerë dhe mund të shtrihet shumë fusha siç janë:</a:t>
            </a:r>
          </a:p>
          <a:p>
            <a:pPr lvl="1" algn="just"/>
            <a:r>
              <a:rPr lang="sq-AL" sz="2800" i="1" dirty="0" err="1" smtClean="0"/>
              <a:t>menaxhmenti</a:t>
            </a:r>
            <a:r>
              <a:rPr lang="sq-AL" sz="2800" i="1" dirty="0" smtClean="0"/>
              <a:t> i ndonjë kompanie (qeverisja e ndonjë kompanie);</a:t>
            </a:r>
          </a:p>
          <a:p>
            <a:pPr lvl="1" algn="just"/>
            <a:r>
              <a:rPr lang="sq-AL" sz="2800" i="1" dirty="0" err="1" smtClean="0"/>
              <a:t>menaxhmenti</a:t>
            </a:r>
            <a:r>
              <a:rPr lang="sq-AL" sz="2800" i="1" dirty="0" smtClean="0"/>
              <a:t> i "kohës”;</a:t>
            </a:r>
          </a:p>
          <a:p>
            <a:pPr lvl="1" algn="just"/>
            <a:r>
              <a:rPr lang="sq-AL" sz="2800" i="1" dirty="0" err="1" smtClean="0"/>
              <a:t>menaxhmenti</a:t>
            </a:r>
            <a:r>
              <a:rPr lang="sq-AL" sz="2800" i="1" dirty="0" smtClean="0"/>
              <a:t> i ndryshimeve etj.</a:t>
            </a:r>
          </a:p>
          <a:p>
            <a:pPr algn="just">
              <a:buNone/>
            </a:pPr>
            <a:endParaRPr lang="sq-AL" dirty="0" smtClean="0"/>
          </a:p>
          <a:p>
            <a:pPr algn="just">
              <a:buNone/>
            </a:pPr>
            <a:r>
              <a:rPr lang="sq-AL" dirty="0" smtClean="0"/>
              <a:t>	Në këtë kuptim </a:t>
            </a:r>
            <a:r>
              <a:rPr lang="sq-AL" b="1" dirty="0" err="1" smtClean="0">
                <a:solidFill>
                  <a:srgbClr val="C00000"/>
                </a:solidFill>
              </a:rPr>
              <a:t>menaxhmenti</a:t>
            </a:r>
            <a:r>
              <a:rPr lang="sq-AL" b="1" dirty="0" smtClean="0">
                <a:solidFill>
                  <a:srgbClr val="C00000"/>
                </a:solidFill>
              </a:rPr>
              <a:t> </a:t>
            </a:r>
            <a:r>
              <a:rPr lang="sq-AL" dirty="0" smtClean="0">
                <a:solidFill>
                  <a:schemeClr val="bg2">
                    <a:lumMod val="10000"/>
                  </a:schemeClr>
                </a:solidFill>
              </a:rPr>
              <a:t>ka të bëjë me ata njerëz - individë të cilët merren me punë </a:t>
            </a:r>
            <a:r>
              <a:rPr lang="sq-AL" dirty="0" err="1" smtClean="0">
                <a:solidFill>
                  <a:schemeClr val="bg2">
                    <a:lumMod val="10000"/>
                  </a:schemeClr>
                </a:solidFill>
              </a:rPr>
              <a:t>menaxherike</a:t>
            </a:r>
            <a:r>
              <a:rPr lang="sq-AL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q-AL" dirty="0" smtClean="0"/>
              <a:t>të orientuara në realizimin e qëllimeve të organizatës, të cilat i quajmë punë të </a:t>
            </a:r>
            <a:r>
              <a:rPr lang="sq-AL" dirty="0" err="1" smtClean="0"/>
              <a:t>menaxhmentit</a:t>
            </a:r>
            <a:r>
              <a:rPr lang="sq-AL" dirty="0" smtClean="0"/>
              <a:t> </a:t>
            </a:r>
            <a:endParaRPr lang="sq-AL" i="1" dirty="0" smtClean="0"/>
          </a:p>
          <a:p>
            <a:pPr>
              <a:buNone/>
            </a:pPr>
            <a:endParaRPr lang="en-US" b="1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381000"/>
          </a:xfrm>
        </p:spPr>
        <p:txBody>
          <a:bodyPr>
            <a:noAutofit/>
          </a:bodyPr>
          <a:lstStyle/>
          <a:p>
            <a:r>
              <a:rPr lang="sq-AL" sz="2000" b="1" dirty="0" smtClean="0"/>
              <a:t>Menaxherët në pozita të ndryshme në organizata të ndryshme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       </a:t>
            </a:r>
            <a:r>
              <a:rPr lang="sq-AL" b="1" dirty="0" smtClean="0"/>
              <a:t>Biznes	</a:t>
            </a:r>
            <a:r>
              <a:rPr lang="en-US" b="1" dirty="0" smtClean="0"/>
              <a:t>           </a:t>
            </a:r>
            <a:r>
              <a:rPr lang="sq-AL" b="1" dirty="0" smtClean="0"/>
              <a:t>Universitet</a:t>
            </a:r>
            <a:r>
              <a:rPr lang="sq-AL" dirty="0" smtClean="0"/>
              <a:t>	</a:t>
            </a:r>
            <a:r>
              <a:rPr lang="en-US" dirty="0" smtClean="0"/>
              <a:t>	</a:t>
            </a:r>
            <a:r>
              <a:rPr lang="sq-AL" b="1" dirty="0" smtClean="0"/>
              <a:t>Qeveri</a:t>
            </a:r>
            <a:endParaRPr lang="sq-AL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1676400"/>
            <a:ext cx="16002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Drejtori i përgjithshëm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752600" y="2667000"/>
            <a:ext cx="16002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Drejtori </a:t>
            </a:r>
            <a:endParaRPr lang="en-US" dirty="0" smtClean="0"/>
          </a:p>
          <a:p>
            <a:pPr algn="ctr"/>
            <a:r>
              <a:rPr lang="sq-AL" dirty="0" smtClean="0"/>
              <a:t>i </a:t>
            </a:r>
            <a:r>
              <a:rPr lang="sq-AL" dirty="0" err="1" smtClean="0"/>
              <a:t>njesisë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752600" y="3581400"/>
            <a:ext cx="16002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Mbikëqyrësi I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752600" y="4572000"/>
            <a:ext cx="16002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err="1" smtClean="0"/>
              <a:t>Mbikëqyrsi</a:t>
            </a:r>
            <a:r>
              <a:rPr lang="sq-AL" dirty="0" smtClean="0"/>
              <a:t> II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752600" y="5562600"/>
            <a:ext cx="16002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Punëtorët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781800" y="1600200"/>
            <a:ext cx="16002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Kryeministri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191000" y="1600200"/>
            <a:ext cx="16002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Rektori</a:t>
            </a:r>
            <a:r>
              <a:rPr lang="en-US" dirty="0" smtClean="0"/>
              <a:t> </a:t>
            </a:r>
            <a:r>
              <a:rPr lang="sq-AL" dirty="0" smtClean="0"/>
              <a:t>Prorektorët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191000" y="2590800"/>
            <a:ext cx="16002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Dekanët</a:t>
            </a:r>
            <a:endParaRPr lang="en-US" dirty="0" smtClean="0"/>
          </a:p>
          <a:p>
            <a:pPr algn="ctr"/>
            <a:r>
              <a:rPr lang="en-US" dirty="0" err="1" smtClean="0"/>
              <a:t>Prodekanet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191000" y="3581400"/>
            <a:ext cx="16002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Drejtoret</a:t>
            </a:r>
            <a:r>
              <a:rPr lang="en-US" dirty="0" smtClean="0"/>
              <a:t> e </a:t>
            </a:r>
            <a:r>
              <a:rPr lang="en-US" dirty="0" err="1" smtClean="0"/>
              <a:t>departament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191000" y="4572000"/>
            <a:ext cx="16002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Shefat e </a:t>
            </a:r>
            <a:r>
              <a:rPr lang="en-US" dirty="0" smtClean="0"/>
              <a:t> </a:t>
            </a:r>
            <a:r>
              <a:rPr lang="en-US" dirty="0" err="1" smtClean="0"/>
              <a:t>adminstrates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191000" y="5562600"/>
            <a:ext cx="16002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Mësimdhënësit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781800" y="2590800"/>
            <a:ext cx="16002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smtClean="0"/>
              <a:t>Ministrat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781800" y="3581400"/>
            <a:ext cx="16002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Sekretaret</a:t>
            </a:r>
            <a:r>
              <a:rPr lang="en-US" dirty="0" smtClean="0"/>
              <a:t> e </a:t>
            </a:r>
            <a:r>
              <a:rPr lang="en-US" dirty="0" err="1" smtClean="0"/>
              <a:t>perhershem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781800" y="4572000"/>
            <a:ext cx="16002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Drejtoret</a:t>
            </a:r>
            <a:r>
              <a:rPr lang="en-US" dirty="0" smtClean="0"/>
              <a:t> e </a:t>
            </a:r>
            <a:r>
              <a:rPr lang="en-US" dirty="0" err="1" smtClean="0"/>
              <a:t>departement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781800" y="5562600"/>
            <a:ext cx="16002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Nepunesit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09600" y="5562600"/>
            <a:ext cx="8382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1600" b="1" dirty="0" smtClean="0"/>
              <a:t>Jo - Menaxherët</a:t>
            </a:r>
            <a:endParaRPr lang="en-US" sz="1600" b="1" dirty="0" smtClean="0"/>
          </a:p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09600" y="1676400"/>
            <a:ext cx="838200" cy="3581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sq-AL" b="1" dirty="0" err="1" smtClean="0"/>
              <a:t>Menaxhrët</a:t>
            </a:r>
            <a:endParaRPr lang="sq-AL" b="1" dirty="0" smtClean="0"/>
          </a:p>
          <a:p>
            <a:pPr algn="ctr"/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04800" y="5410200"/>
            <a:ext cx="8382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8" idx="2"/>
            <a:endCxn id="22" idx="0"/>
          </p:cNvCxnSpPr>
          <p:nvPr/>
        </p:nvCxnSpPr>
        <p:spPr>
          <a:xfrm rot="5400000">
            <a:off x="2438400" y="25527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2" idx="2"/>
            <a:endCxn id="23" idx="0"/>
          </p:cNvCxnSpPr>
          <p:nvPr/>
        </p:nvCxnSpPr>
        <p:spPr>
          <a:xfrm rot="5400000">
            <a:off x="2476500" y="3505200"/>
            <a:ext cx="15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3" idx="2"/>
            <a:endCxn id="24" idx="0"/>
          </p:cNvCxnSpPr>
          <p:nvPr/>
        </p:nvCxnSpPr>
        <p:spPr>
          <a:xfrm rot="5400000">
            <a:off x="2438400" y="44577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4" idx="2"/>
            <a:endCxn id="25" idx="0"/>
          </p:cNvCxnSpPr>
          <p:nvPr/>
        </p:nvCxnSpPr>
        <p:spPr>
          <a:xfrm rot="5400000">
            <a:off x="2438400" y="54483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8" idx="2"/>
            <a:endCxn id="29" idx="0"/>
          </p:cNvCxnSpPr>
          <p:nvPr/>
        </p:nvCxnSpPr>
        <p:spPr>
          <a:xfrm rot="5400000">
            <a:off x="4876800" y="34671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4838700" y="43815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838700" y="24765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4838700" y="55245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7429500" y="24765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7429500" y="33909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7429500" y="44577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7429500" y="54483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Diagram 2"/>
          <p:cNvGraphicFramePr>
            <a:graphicFrameLocks/>
          </p:cNvGraphicFramePr>
          <p:nvPr/>
        </p:nvGraphicFramePr>
        <p:xfrm>
          <a:off x="0" y="1752600"/>
          <a:ext cx="3048000" cy="45720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graphicFrame>
        <p:nvGraphicFramePr>
          <p:cNvPr id="2057" name="Diagram 9"/>
          <p:cNvGraphicFramePr>
            <a:graphicFrameLocks/>
          </p:cNvGraphicFramePr>
          <p:nvPr/>
        </p:nvGraphicFramePr>
        <p:xfrm>
          <a:off x="2971800" y="1752600"/>
          <a:ext cx="3352800" cy="4572000"/>
        </p:xfrm>
        <a:graphic>
          <a:graphicData uri="http://schemas.openxmlformats.org/drawingml/2006/compatibility">
            <com:legacyDrawing xmlns:com="http://schemas.openxmlformats.org/drawingml/2006/compatibility" spid="_x0000_s1033"/>
          </a:graphicData>
        </a:graphic>
      </p:graphicFrame>
      <p:graphicFrame>
        <p:nvGraphicFramePr>
          <p:cNvPr id="2064" name="Diagram 16"/>
          <p:cNvGraphicFramePr>
            <a:graphicFrameLocks/>
          </p:cNvGraphicFramePr>
          <p:nvPr/>
        </p:nvGraphicFramePr>
        <p:xfrm>
          <a:off x="6172200" y="1752600"/>
          <a:ext cx="2971800" cy="4572000"/>
        </p:xfrm>
        <a:graphic>
          <a:graphicData uri="http://schemas.openxmlformats.org/drawingml/2006/compatibility">
            <com:legacyDrawing xmlns:com="http://schemas.openxmlformats.org/drawingml/2006/compatibility" spid="_x0000_s1040"/>
          </a:graphicData>
        </a:graphic>
      </p:graphicFrame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09600" y="1371600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 smtClean="0">
                <a:solidFill>
                  <a:schemeClr val="bg2">
                    <a:lumMod val="25000"/>
                  </a:schemeClr>
                </a:solidFill>
              </a:rPr>
              <a:t>Biznes</a:t>
            </a:r>
            <a:endParaRPr lang="sq-AL" sz="1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505200" y="1295400"/>
            <a:ext cx="228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 smtClean="0">
                <a:solidFill>
                  <a:schemeClr val="bg2">
                    <a:lumMod val="25000"/>
                  </a:schemeClr>
                </a:solidFill>
              </a:rPr>
              <a:t>Universitet</a:t>
            </a:r>
            <a:endParaRPr lang="sq-AL" sz="1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6477000" y="1219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 smtClean="0">
                <a:solidFill>
                  <a:schemeClr val="bg2">
                    <a:lumMod val="25000"/>
                  </a:schemeClr>
                </a:solidFill>
              </a:rPr>
              <a:t>Qeveri</a:t>
            </a:r>
            <a:endParaRPr lang="sq-AL" sz="1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74" name="AutoShape 27"/>
          <p:cNvSpPr>
            <a:spLocks noChangeArrowheads="1"/>
          </p:cNvSpPr>
          <p:nvPr/>
        </p:nvSpPr>
        <p:spPr bwMode="auto">
          <a:xfrm>
            <a:off x="3200400" y="6477000"/>
            <a:ext cx="381000" cy="3810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2075" name="Text Box 28"/>
          <p:cNvSpPr txBox="1">
            <a:spLocks noChangeArrowheads="1"/>
          </p:cNvSpPr>
          <p:nvPr/>
        </p:nvSpPr>
        <p:spPr bwMode="auto">
          <a:xfrm>
            <a:off x="2743200" y="34290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err="1"/>
              <a:t>Menaxhementi</a:t>
            </a:r>
            <a:endParaRPr lang="en-US" sz="1200" b="1" dirty="0"/>
          </a:p>
        </p:txBody>
      </p:sp>
      <p:sp>
        <p:nvSpPr>
          <p:cNvPr id="2076" name="Text Box 29"/>
          <p:cNvSpPr txBox="1">
            <a:spLocks noChangeArrowheads="1"/>
          </p:cNvSpPr>
          <p:nvPr/>
        </p:nvSpPr>
        <p:spPr bwMode="auto">
          <a:xfrm>
            <a:off x="3352800" y="5943600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1800" b="1" dirty="0" smtClean="0"/>
              <a:t>Jo-Menaxheret</a:t>
            </a:r>
            <a:endParaRPr lang="sq-AL" sz="1800" b="1" dirty="0"/>
          </a:p>
        </p:txBody>
      </p:sp>
      <p:sp>
        <p:nvSpPr>
          <p:cNvPr id="2077" name="Text Box 30"/>
          <p:cNvSpPr txBox="1">
            <a:spLocks noChangeArrowheads="1"/>
          </p:cNvSpPr>
          <p:nvPr/>
        </p:nvSpPr>
        <p:spPr bwMode="auto">
          <a:xfrm>
            <a:off x="1143000" y="381000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2800" b="1" dirty="0" err="1" smtClean="0">
                <a:solidFill>
                  <a:schemeClr val="bg2">
                    <a:lumMod val="25000"/>
                  </a:schemeClr>
                </a:solidFill>
              </a:rPr>
              <a:t>Menaxhmenti</a:t>
            </a:r>
            <a:r>
              <a:rPr lang="sq-AL" sz="2800" b="1" dirty="0" smtClean="0">
                <a:solidFill>
                  <a:schemeClr val="bg2">
                    <a:lumMod val="25000"/>
                  </a:schemeClr>
                </a:solidFill>
              </a:rPr>
              <a:t> dhe Menaxheret</a:t>
            </a:r>
            <a:endParaRPr lang="sq-AL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78" name="AutoShape 31"/>
          <p:cNvSpPr>
            <a:spLocks/>
          </p:cNvSpPr>
          <p:nvPr/>
        </p:nvSpPr>
        <p:spPr bwMode="auto">
          <a:xfrm>
            <a:off x="2514600" y="2209800"/>
            <a:ext cx="304800" cy="2971800"/>
          </a:xfrm>
          <a:prstGeom prst="rightBrace">
            <a:avLst>
              <a:gd name="adj1" fmla="val 812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2079" name="Line 32"/>
          <p:cNvSpPr>
            <a:spLocks noChangeShapeType="1"/>
          </p:cNvSpPr>
          <p:nvPr/>
        </p:nvSpPr>
        <p:spPr bwMode="auto">
          <a:xfrm>
            <a:off x="49530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0" name="Rectangle 33"/>
          <p:cNvSpPr>
            <a:spLocks noChangeArrowheads="1"/>
          </p:cNvSpPr>
          <p:nvPr/>
        </p:nvSpPr>
        <p:spPr bwMode="auto">
          <a:xfrm>
            <a:off x="5562600" y="3657600"/>
            <a:ext cx="1011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Menaxheri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43200" y="6324600"/>
            <a:ext cx="3505200" cy="36576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Bazat</a:t>
            </a:r>
            <a:r>
              <a:rPr lang="en-US" dirty="0" smtClean="0"/>
              <a:t> e </a:t>
            </a:r>
            <a:r>
              <a:rPr lang="en-US" dirty="0" err="1" smtClean="0"/>
              <a:t>Menaxhimit</a:t>
            </a:r>
            <a:r>
              <a:rPr lang="en-US" dirty="0" smtClean="0"/>
              <a:t>  ( Management )</a:t>
            </a:r>
            <a:endParaRPr lang="en-US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4000" b="1" i="1" dirty="0" smtClean="0"/>
              <a:t>Puna e menaxherit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1"/>
            <a:ext cx="8153400" cy="5181600"/>
          </a:xfrm>
        </p:spPr>
        <p:txBody>
          <a:bodyPr/>
          <a:lstStyle/>
          <a:p>
            <a:pPr algn="just">
              <a:buNone/>
            </a:pPr>
            <a:r>
              <a:rPr lang="sq-AL" dirty="0" err="1" smtClean="0"/>
              <a:t>Definimi</a:t>
            </a:r>
            <a:r>
              <a:rPr lang="sq-AL" dirty="0" smtClean="0"/>
              <a:t>  i punës se menaxherit</a:t>
            </a:r>
          </a:p>
          <a:p>
            <a:pPr lvl="1" algn="just">
              <a:buFont typeface="Arial" pitchFamily="34" charset="0"/>
              <a:buChar char="•"/>
            </a:pPr>
            <a:r>
              <a:rPr lang="sq-AL" sz="2800" i="1" dirty="0" smtClean="0"/>
              <a:t>shkaqet e natyrave te ndryshme</a:t>
            </a:r>
          </a:p>
          <a:p>
            <a:pPr lvl="1" algn="just">
              <a:buFont typeface="Arial" pitchFamily="34" charset="0"/>
              <a:buChar char="•"/>
            </a:pPr>
            <a:r>
              <a:rPr lang="sq-AL" sz="2800" i="1" dirty="0" smtClean="0"/>
              <a:t>aktivitetet  e ndryshme</a:t>
            </a:r>
          </a:p>
          <a:p>
            <a:pPr algn="just">
              <a:buNone/>
            </a:pPr>
            <a:endParaRPr lang="sq-AL" sz="28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sq-AL" sz="2800" b="1" dirty="0" smtClean="0">
                <a:solidFill>
                  <a:srgbClr val="002060"/>
                </a:solidFill>
              </a:rPr>
              <a:t>Çka në të vërtetë bëjnë menaxheret?</a:t>
            </a:r>
          </a:p>
          <a:p>
            <a:pPr algn="just">
              <a:buNone/>
            </a:pPr>
            <a:r>
              <a:rPr lang="sq-AL" sz="2800" dirty="0" smtClean="0"/>
              <a:t>- </a:t>
            </a:r>
            <a:r>
              <a:rPr lang="sq-AL" sz="2800" dirty="0" smtClean="0">
                <a:solidFill>
                  <a:srgbClr val="00B050"/>
                </a:solidFill>
              </a:rPr>
              <a:t>ndarjen e punës së tij në </a:t>
            </a:r>
            <a:r>
              <a:rPr lang="sq-AL" sz="2800" b="1" dirty="0" smtClean="0">
                <a:solidFill>
                  <a:srgbClr val="C00000"/>
                </a:solidFill>
              </a:rPr>
              <a:t>dy kategori</a:t>
            </a:r>
            <a:r>
              <a:rPr lang="sq-AL" sz="2800" dirty="0" smtClean="0">
                <a:solidFill>
                  <a:srgbClr val="C00000"/>
                </a:solidFill>
              </a:rPr>
              <a:t>:</a:t>
            </a:r>
          </a:p>
          <a:p>
            <a:pPr algn="just">
              <a:buNone/>
            </a:pPr>
            <a:endParaRPr lang="sq-AL" sz="2800" dirty="0" smtClean="0"/>
          </a:p>
          <a:p>
            <a:pPr lvl="1" algn="just"/>
            <a:r>
              <a:rPr lang="sq-AL" sz="2800" i="1" dirty="0" smtClean="0"/>
              <a:t>puna e menaxherit si</a:t>
            </a:r>
            <a:r>
              <a:rPr lang="sq-AL" sz="2800" b="1" i="1" dirty="0" smtClean="0"/>
              <a:t> </a:t>
            </a:r>
            <a:r>
              <a:rPr lang="sq-AL" sz="2800" b="1" i="1" dirty="0" smtClean="0">
                <a:solidFill>
                  <a:srgbClr val="FF0000"/>
                </a:solidFill>
              </a:rPr>
              <a:t>funksion </a:t>
            </a:r>
            <a:r>
              <a:rPr lang="sq-AL" sz="2800" b="1" i="1" dirty="0" smtClean="0"/>
              <a:t> </a:t>
            </a:r>
            <a:r>
              <a:rPr lang="sq-AL" sz="2800" i="1" dirty="0" smtClean="0"/>
              <a:t>dhe  </a:t>
            </a:r>
          </a:p>
          <a:p>
            <a:pPr lvl="1" algn="just"/>
            <a:r>
              <a:rPr lang="sq-AL" sz="2800" i="1" dirty="0" smtClean="0"/>
              <a:t>puna e menaxherit si </a:t>
            </a:r>
            <a:r>
              <a:rPr lang="sq-AL" sz="2800" b="1" i="1" dirty="0" smtClean="0">
                <a:solidFill>
                  <a:srgbClr val="FF0000"/>
                </a:solidFill>
              </a:rPr>
              <a:t>rol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1435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4000" b="1" i="1" dirty="0" smtClean="0"/>
              <a:t>Puna e menaxherit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si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funksion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500" b="1" i="1" dirty="0" smtClean="0">
                <a:solidFill>
                  <a:srgbClr val="C00000"/>
                </a:solidFill>
              </a:rPr>
              <a:t>	P</a:t>
            </a:r>
            <a:r>
              <a:rPr lang="sq-AL" sz="2500" b="1" i="1" dirty="0" err="1" smtClean="0">
                <a:solidFill>
                  <a:srgbClr val="C00000"/>
                </a:solidFill>
              </a:rPr>
              <a:t>una</a:t>
            </a:r>
            <a:r>
              <a:rPr lang="sq-AL" sz="2500" b="1" i="1" dirty="0" smtClean="0">
                <a:solidFill>
                  <a:srgbClr val="C00000"/>
                </a:solidFill>
              </a:rPr>
              <a:t> e </a:t>
            </a:r>
            <a:r>
              <a:rPr lang="en-US" sz="2500" b="1" i="1" dirty="0" smtClean="0">
                <a:solidFill>
                  <a:srgbClr val="C00000"/>
                </a:solidFill>
              </a:rPr>
              <a:t>m</a:t>
            </a:r>
            <a:r>
              <a:rPr lang="sq-AL" sz="2500" b="1" i="1" dirty="0" err="1" smtClean="0">
                <a:solidFill>
                  <a:srgbClr val="C00000"/>
                </a:solidFill>
              </a:rPr>
              <a:t>enaxherit</a:t>
            </a:r>
            <a:r>
              <a:rPr lang="sq-AL" sz="2500" b="1" i="1" dirty="0" smtClean="0">
                <a:solidFill>
                  <a:srgbClr val="C00000"/>
                </a:solidFill>
              </a:rPr>
              <a:t> si funksion</a:t>
            </a:r>
            <a:r>
              <a:rPr lang="en-US" sz="2500" b="1" i="1" dirty="0" smtClean="0">
                <a:solidFill>
                  <a:srgbClr val="C00000"/>
                </a:solidFill>
              </a:rPr>
              <a:t> </a:t>
            </a:r>
            <a:r>
              <a:rPr lang="sq-AL" sz="2500" dirty="0" smtClean="0"/>
              <a:t>mbështetet në qasjen e ndarjes së punëve të cilat i kryen menaxheri sipas</a:t>
            </a:r>
            <a:r>
              <a:rPr lang="en-US" sz="2500" dirty="0" smtClean="0"/>
              <a:t> </a:t>
            </a:r>
            <a:r>
              <a:rPr lang="sq-AL" sz="2500" dirty="0" smtClean="0"/>
              <a:t>funksioneve</a:t>
            </a:r>
            <a:r>
              <a:rPr lang="en-US" sz="2500" i="1" dirty="0" smtClean="0"/>
              <a:t>.  </a:t>
            </a:r>
          </a:p>
          <a:p>
            <a:pPr algn="just">
              <a:buNone/>
            </a:pPr>
            <a:endParaRPr lang="en-US" sz="2500" b="1" i="1" dirty="0" smtClean="0"/>
          </a:p>
          <a:p>
            <a:pPr algn="just">
              <a:buNone/>
            </a:pPr>
            <a:r>
              <a:rPr lang="en-US" sz="2500" b="1" i="1" dirty="0" smtClean="0"/>
              <a:t>	</a:t>
            </a:r>
            <a:r>
              <a:rPr lang="sq-AL" sz="2500" b="1" i="1" dirty="0" err="1" smtClean="0"/>
              <a:t>Fayoli</a:t>
            </a:r>
            <a:r>
              <a:rPr lang="sq-AL" sz="2500" b="1" dirty="0" smtClean="0"/>
              <a:t> </a:t>
            </a:r>
            <a:r>
              <a:rPr lang="sq-AL" sz="2500" dirty="0" smtClean="0"/>
              <a:t>qysh herët mendonte se menaxherët</a:t>
            </a:r>
            <a:endParaRPr lang="en-US" sz="2500" dirty="0" smtClean="0"/>
          </a:p>
          <a:p>
            <a:pPr lvl="7" algn="just">
              <a:buFont typeface="Wingdings" pitchFamily="2" charset="2"/>
              <a:buChar char="Ø"/>
            </a:pPr>
            <a:r>
              <a:rPr lang="sq-AL" sz="2600" b="1" i="1" dirty="0" smtClean="0">
                <a:solidFill>
                  <a:schemeClr val="accent2">
                    <a:lumMod val="50000"/>
                  </a:schemeClr>
                </a:solidFill>
              </a:rPr>
              <a:t>planifikojnë, </a:t>
            </a:r>
            <a:endParaRPr lang="en-US" sz="2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7" algn="just">
              <a:buFont typeface="Wingdings" pitchFamily="2" charset="2"/>
              <a:buChar char="Ø"/>
            </a:pPr>
            <a:r>
              <a:rPr lang="sq-AL" sz="2600" b="1" i="1" dirty="0" smtClean="0">
                <a:solidFill>
                  <a:schemeClr val="accent2">
                    <a:lumMod val="50000"/>
                  </a:schemeClr>
                </a:solidFill>
              </a:rPr>
              <a:t>organizojnë, </a:t>
            </a:r>
            <a:endParaRPr lang="en-US" sz="2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7" algn="just">
              <a:buFont typeface="Wingdings" pitchFamily="2" charset="2"/>
              <a:buChar char="Ø"/>
            </a:pPr>
            <a:r>
              <a:rPr lang="sq-AL" sz="2600" b="1" i="1" dirty="0" smtClean="0">
                <a:solidFill>
                  <a:schemeClr val="accent2">
                    <a:lumMod val="50000"/>
                  </a:schemeClr>
                </a:solidFill>
              </a:rPr>
              <a:t>udhë</a:t>
            </a:r>
            <a:r>
              <a:rPr lang="en-US" sz="2600" b="1" i="1" dirty="0" smtClean="0">
                <a:solidFill>
                  <a:schemeClr val="accent2">
                    <a:lumMod val="50000"/>
                  </a:schemeClr>
                </a:solidFill>
              </a:rPr>
              <a:t>he</a:t>
            </a:r>
            <a:r>
              <a:rPr lang="sq-AL" sz="2600" b="1" i="1" dirty="0" err="1" smtClean="0">
                <a:solidFill>
                  <a:schemeClr val="accent2">
                    <a:lumMod val="50000"/>
                  </a:schemeClr>
                </a:solidFill>
              </a:rPr>
              <a:t>qin</a:t>
            </a:r>
            <a:r>
              <a:rPr lang="sq-AL" sz="2600" b="1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endParaRPr lang="en-US" sz="2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7" algn="just">
              <a:buFont typeface="Wingdings" pitchFamily="2" charset="2"/>
              <a:buChar char="Ø"/>
            </a:pPr>
            <a:r>
              <a:rPr lang="en-US" sz="2600" b="1" i="1" dirty="0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sq-AL" sz="2600" b="1" i="1" dirty="0" err="1" smtClean="0">
                <a:solidFill>
                  <a:schemeClr val="accent2">
                    <a:lumMod val="50000"/>
                  </a:schemeClr>
                </a:solidFill>
              </a:rPr>
              <a:t>oordinojnë</a:t>
            </a:r>
            <a:r>
              <a:rPr lang="en-US" sz="2600" b="1" i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sq-AL" sz="26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q-AL" sz="2600" i="1" dirty="0" smtClean="0">
                <a:solidFill>
                  <a:schemeClr val="accent2">
                    <a:lumMod val="50000"/>
                  </a:schemeClr>
                </a:solidFill>
              </a:rPr>
              <a:t>dhe </a:t>
            </a:r>
            <a:endParaRPr lang="en-US" sz="26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7" algn="just">
              <a:buFont typeface="Wingdings" pitchFamily="2" charset="2"/>
              <a:buChar char="Ø"/>
            </a:pPr>
            <a:r>
              <a:rPr lang="sq-AL" sz="2600" b="1" i="1" dirty="0" smtClean="0">
                <a:solidFill>
                  <a:schemeClr val="accent2">
                    <a:lumMod val="50000"/>
                  </a:schemeClr>
                </a:solidFill>
              </a:rPr>
              <a:t>kontrollojnë </a:t>
            </a:r>
            <a:endParaRPr lang="en-US" sz="2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2500" dirty="0" smtClean="0"/>
              <a:t>	</a:t>
            </a:r>
            <a:r>
              <a:rPr lang="sq-AL" sz="1800" dirty="0" smtClean="0"/>
              <a:t>nëpër organizata, pa marrë parasysh formën e organizimit përkatësisht veprimtarisë. 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q-AL" sz="3600" b="1" i="1" dirty="0" smtClean="0"/>
              <a:t>Puna e menaxherit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si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rol</a:t>
            </a:r>
            <a:endParaRPr lang="en-US" sz="3600" b="1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2400" dirty="0" smtClean="0"/>
              <a:t>	</a:t>
            </a:r>
            <a:r>
              <a:rPr lang="sq-AL" sz="2400" dirty="0" smtClean="0"/>
              <a:t>Në procesin e punës së tij, menaxheri duhet të luajë një </a:t>
            </a:r>
            <a:r>
              <a:rPr lang="sq-AL" sz="2400" b="1" i="1" dirty="0" smtClean="0"/>
              <a:t>gamë </a:t>
            </a:r>
            <a:r>
              <a:rPr lang="sq-AL" sz="2400" i="1" dirty="0" smtClean="0"/>
              <a:t>të </a:t>
            </a:r>
            <a:r>
              <a:rPr lang="sq-AL" sz="2400" b="1" i="1" dirty="0" smtClean="0"/>
              <a:t>gjere rolesh </a:t>
            </a:r>
            <a:r>
              <a:rPr lang="sq-AL" sz="2400" dirty="0" smtClean="0"/>
              <a:t>dhe të </a:t>
            </a:r>
            <a:r>
              <a:rPr lang="sq-AL" sz="2400" b="1" i="1" dirty="0" smtClean="0"/>
              <a:t>zotërojë një </a:t>
            </a:r>
            <a:r>
              <a:rPr lang="sq-AL" sz="2400" i="1" dirty="0" smtClean="0"/>
              <a:t>sërë cilësish </a:t>
            </a:r>
            <a:r>
              <a:rPr lang="sq-AL" sz="2400" dirty="0" smtClean="0"/>
              <a:t>të domosdoshme për t'i realizuar me sukses punët menaxheriale. </a:t>
            </a:r>
          </a:p>
          <a:p>
            <a:pPr algn="just" eaLnBrk="1" hangingPunct="1">
              <a:buFont typeface="Wingdings 2" pitchFamily="18" charset="2"/>
              <a:buNone/>
            </a:pPr>
            <a:endParaRPr lang="sq-AL" sz="2400" dirty="0" smtClean="0"/>
          </a:p>
          <a:p>
            <a:pPr algn="just" eaLnBrk="1" hangingPunct="1">
              <a:buNone/>
            </a:pPr>
            <a:r>
              <a:rPr lang="sq-AL" b="1" i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sq-AL" sz="2800" b="1" i="1" dirty="0" smtClean="0">
                <a:solidFill>
                  <a:schemeClr val="accent2">
                    <a:lumMod val="50000"/>
                  </a:schemeClr>
                </a:solidFill>
              </a:rPr>
              <a:t>Roli</a:t>
            </a:r>
            <a:r>
              <a:rPr lang="sq-AL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q-AL" sz="2800" i="1" dirty="0" smtClean="0"/>
              <a:t>paraqet tërësinë e sjelljeve të cilat janë karakteristike për personin në pozitën e caktuar.</a:t>
            </a:r>
          </a:p>
          <a:p>
            <a:pPr algn="just" eaLnBrk="1" hangingPunct="1">
              <a:buNone/>
            </a:pPr>
            <a:endParaRPr lang="sq-AL" sz="2400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sq-AL" sz="2400" b="1" dirty="0" smtClean="0"/>
              <a:t>	</a:t>
            </a:r>
            <a:r>
              <a:rPr lang="sq-AL" sz="2400" b="1" dirty="0" err="1" smtClean="0"/>
              <a:t>Henry</a:t>
            </a:r>
            <a:r>
              <a:rPr lang="sq-AL" sz="2400" b="1" dirty="0" smtClean="0"/>
              <a:t> </a:t>
            </a:r>
            <a:r>
              <a:rPr lang="sq-AL" sz="2400" b="1" dirty="0" err="1" smtClean="0"/>
              <a:t>Mintzberg</a:t>
            </a:r>
            <a:r>
              <a:rPr lang="sq-AL" sz="2400" b="1" baseline="30000" dirty="0" smtClean="0"/>
              <a:t> </a:t>
            </a:r>
            <a:r>
              <a:rPr lang="sq-AL" sz="2400" i="1" dirty="0" smtClean="0"/>
              <a:t>bën klasifikimin e roleve te menaxherit në    </a:t>
            </a:r>
            <a:r>
              <a:rPr lang="sq-AL" sz="2800" b="1" i="1" dirty="0" smtClean="0">
                <a:solidFill>
                  <a:srgbClr val="C00000"/>
                </a:solidFill>
              </a:rPr>
              <a:t>tri  grupe</a:t>
            </a:r>
            <a:r>
              <a:rPr lang="sq-AL" sz="2800" b="1" dirty="0" smtClean="0"/>
              <a:t>:</a:t>
            </a:r>
          </a:p>
          <a:p>
            <a:pPr marL="2680017" lvl="8" indent="-457200">
              <a:buFont typeface="+mj-lt"/>
              <a:buAutoNum type="arabicParenR"/>
            </a:pPr>
            <a:r>
              <a:rPr lang="sq-AL" sz="2800" b="1" i="1" dirty="0" err="1" smtClean="0">
                <a:solidFill>
                  <a:schemeClr val="tx2"/>
                </a:solidFill>
              </a:rPr>
              <a:t>ndërnjerëzor</a:t>
            </a:r>
            <a:endParaRPr lang="sq-AL" sz="2800" b="1" i="1" dirty="0" smtClean="0">
              <a:solidFill>
                <a:schemeClr val="tx2"/>
              </a:solidFill>
            </a:endParaRPr>
          </a:p>
          <a:p>
            <a:pPr marL="2680017" lvl="8" indent="-457200">
              <a:buFont typeface="+mj-lt"/>
              <a:buAutoNum type="arabicParenR"/>
            </a:pPr>
            <a:r>
              <a:rPr lang="sq-AL" sz="2800" b="1" i="1" dirty="0" smtClean="0">
                <a:solidFill>
                  <a:schemeClr val="tx2"/>
                </a:solidFill>
              </a:rPr>
              <a:t>informativ </a:t>
            </a:r>
          </a:p>
          <a:p>
            <a:pPr marL="2680017" lvl="8" indent="-457200">
              <a:buFont typeface="+mj-lt"/>
              <a:buAutoNum type="arabicParenR"/>
            </a:pPr>
            <a:r>
              <a:rPr lang="sq-AL" sz="2800" b="1" i="1" dirty="0" err="1" smtClean="0">
                <a:solidFill>
                  <a:schemeClr val="tx2"/>
                </a:solidFill>
              </a:rPr>
              <a:t>vendosës</a:t>
            </a:r>
            <a:endParaRPr lang="sq-AL" sz="2800" b="1" i="1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C4860-6875-42F3-9FB6-17B5952710BC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sq-AL" sz="3600" b="1" i="1" dirty="0" smtClean="0"/>
              <a:t>Role</a:t>
            </a:r>
            <a:r>
              <a:rPr lang="en-US" sz="3600" b="1" i="1" dirty="0" smtClean="0"/>
              <a:t>t</a:t>
            </a:r>
            <a:r>
              <a:rPr lang="sq-AL" sz="3600" b="1" i="1" dirty="0" smtClean="0"/>
              <a:t> e menaxherit</a:t>
            </a:r>
            <a:endParaRPr lang="en-US" sz="3600" b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Rolet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Bazat</a:t>
            </a:r>
            <a:r>
              <a:rPr lang="en-US" dirty="0" smtClean="0"/>
              <a:t> e </a:t>
            </a:r>
            <a:r>
              <a:rPr lang="en-US" dirty="0" err="1" smtClean="0"/>
              <a:t>Menaxhimit</a:t>
            </a:r>
            <a:r>
              <a:rPr lang="en-US" dirty="0" smtClean="0"/>
              <a:t>  ( Management 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4838C-A9BA-42EA-A531-305C35CD608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685800" y="144780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1" cy="47244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spcBef>
                <a:spcPct val="0"/>
              </a:spcBef>
              <a:buNone/>
            </a:pPr>
            <a:r>
              <a:rPr lang="en-US" b="1" dirty="0" smtClean="0"/>
              <a:t>	</a:t>
            </a:r>
            <a:r>
              <a:rPr lang="sq-AL" b="1" dirty="0" smtClean="0">
                <a:solidFill>
                  <a:srgbClr val="C00000"/>
                </a:solidFill>
              </a:rPr>
              <a:t>Roli </a:t>
            </a:r>
            <a:r>
              <a:rPr lang="sq-AL" b="1" dirty="0" err="1" smtClean="0">
                <a:solidFill>
                  <a:srgbClr val="C00000"/>
                </a:solidFill>
              </a:rPr>
              <a:t>ndërnjerëzor</a:t>
            </a:r>
            <a:r>
              <a:rPr lang="sq-AL" b="1" dirty="0" smtClean="0">
                <a:solidFill>
                  <a:srgbClr val="C00000"/>
                </a:solidFill>
              </a:rPr>
              <a:t> </a:t>
            </a:r>
            <a:r>
              <a:rPr lang="sq-AL" b="1" dirty="0" smtClean="0"/>
              <a:t>– </a:t>
            </a:r>
            <a:r>
              <a:rPr lang="sq-AL" i="1" dirty="0" smtClean="0"/>
              <a:t>rrjedh nga autoriteti </a:t>
            </a:r>
            <a:r>
              <a:rPr lang="sq-AL" i="1" dirty="0" err="1" smtClean="0"/>
              <a:t>menaxherik</a:t>
            </a:r>
            <a:r>
              <a:rPr lang="sq-AL" i="1" dirty="0" smtClean="0"/>
              <a:t>, dhe këtë menaxheri e </a:t>
            </a:r>
            <a:r>
              <a:rPr lang="sq-AL" i="1" dirty="0" err="1" smtClean="0"/>
              <a:t>merrë</a:t>
            </a:r>
            <a:r>
              <a:rPr lang="sq-AL" i="1" dirty="0" smtClean="0"/>
              <a:t> atëherë kur bie në </a:t>
            </a:r>
            <a:r>
              <a:rPr lang="sq-AL" i="1" dirty="0" err="1" smtClean="0"/>
              <a:t>marëdhënje</a:t>
            </a:r>
            <a:r>
              <a:rPr lang="sq-AL" i="1" dirty="0" smtClean="0"/>
              <a:t> me të tjerët dhe atë qoftë si</a:t>
            </a:r>
            <a:r>
              <a:rPr lang="en-US" i="1" dirty="0" smtClean="0"/>
              <a:t>:</a:t>
            </a:r>
            <a:endParaRPr lang="sq-AL" i="1" dirty="0" smtClean="0"/>
          </a:p>
          <a:p>
            <a:pPr eaLnBrk="1" hangingPunct="1">
              <a:spcBef>
                <a:spcPct val="0"/>
              </a:spcBef>
            </a:pPr>
            <a:endParaRPr lang="sq-AL" b="1" dirty="0" smtClean="0"/>
          </a:p>
          <a:p>
            <a:pPr lvl="1" algn="just">
              <a:spcBef>
                <a:spcPct val="0"/>
              </a:spcBef>
            </a:pPr>
            <a:r>
              <a:rPr lang="sq-AL" sz="2600" b="1" dirty="0" smtClean="0">
                <a:solidFill>
                  <a:srgbClr val="002060"/>
                </a:solidFill>
              </a:rPr>
              <a:t>Figurë: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  <a:r>
              <a:rPr lang="sq-AL" sz="2400" dirty="0" smtClean="0"/>
              <a:t>menaxheri e përfaqëson organizatën ndaj të tjerëve</a:t>
            </a:r>
            <a:r>
              <a:rPr lang="en-US" sz="2400" dirty="0" smtClean="0"/>
              <a:t> /</a:t>
            </a:r>
            <a:r>
              <a:rPr lang="sq-AL" sz="2400" dirty="0" smtClean="0"/>
              <a:t> </a:t>
            </a:r>
          </a:p>
          <a:p>
            <a:pPr lvl="1" algn="just">
              <a:spcBef>
                <a:spcPct val="0"/>
              </a:spcBef>
              <a:buNone/>
            </a:pPr>
            <a:r>
              <a:rPr lang="en-US" sz="2400" dirty="0" smtClean="0"/>
              <a:t>	 </a:t>
            </a:r>
            <a:r>
              <a:rPr lang="sq-AL" sz="2400" dirty="0" smtClean="0"/>
              <a:t>Projektimi i një vargu të vlerave, komunikimi i një imazhi.</a:t>
            </a:r>
          </a:p>
          <a:p>
            <a:pPr lvl="1" algn="just">
              <a:spcBef>
                <a:spcPct val="0"/>
              </a:spcBef>
              <a:buNone/>
            </a:pPr>
            <a:endParaRPr lang="sq-AL" sz="2400" dirty="0" smtClean="0"/>
          </a:p>
          <a:p>
            <a:pPr lvl="1" algn="just">
              <a:spcBef>
                <a:spcPts val="600"/>
              </a:spcBef>
            </a:pPr>
            <a:r>
              <a:rPr lang="en-US" sz="2600" b="1" dirty="0" err="1" smtClean="0">
                <a:solidFill>
                  <a:srgbClr val="002060"/>
                </a:solidFill>
              </a:rPr>
              <a:t>Udhëheqës</a:t>
            </a:r>
            <a:r>
              <a:rPr lang="en-US" sz="2600" b="1" dirty="0" smtClean="0">
                <a:solidFill>
                  <a:srgbClr val="002060"/>
                </a:solidFill>
              </a:rPr>
              <a:t> / </a:t>
            </a:r>
            <a:r>
              <a:rPr lang="sq-AL" sz="2600" b="1" dirty="0" smtClean="0">
                <a:solidFill>
                  <a:srgbClr val="002060"/>
                </a:solidFill>
              </a:rPr>
              <a:t>lideri:</a:t>
            </a:r>
            <a:r>
              <a:rPr lang="sq-AL" sz="26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/>
              <a:t>udhëheq</a:t>
            </a:r>
            <a:r>
              <a:rPr lang="en-US" sz="2400" dirty="0" smtClean="0"/>
              <a:t> me </a:t>
            </a:r>
            <a:r>
              <a:rPr lang="en-US" sz="2400" dirty="0" err="1" smtClean="0"/>
              <a:t>politikën</a:t>
            </a:r>
            <a:r>
              <a:rPr lang="en-US" sz="2400" dirty="0" smtClean="0"/>
              <a:t> </a:t>
            </a:r>
            <a:r>
              <a:rPr lang="en-US" sz="2400" dirty="0" smtClean="0"/>
              <a:t>e </a:t>
            </a:r>
            <a:r>
              <a:rPr lang="en-US" sz="2400" dirty="0" err="1" smtClean="0"/>
              <a:t>kuadrove</a:t>
            </a:r>
            <a:r>
              <a:rPr lang="en-US" sz="2400" dirty="0" smtClean="0"/>
              <a:t>, </a:t>
            </a:r>
            <a:r>
              <a:rPr lang="en-US" sz="2400" dirty="0" smtClean="0"/>
              <a:t> </a:t>
            </a:r>
            <a:r>
              <a:rPr lang="en-US" sz="2400" dirty="0" err="1" smtClean="0"/>
              <a:t>etj</a:t>
            </a:r>
            <a:endParaRPr lang="en-US" sz="2400" dirty="0" smtClean="0"/>
          </a:p>
          <a:p>
            <a:pPr lvl="1" algn="just">
              <a:spcBef>
                <a:spcPts val="600"/>
              </a:spcBef>
              <a:buNone/>
            </a:pPr>
            <a:r>
              <a:rPr lang="en-US" sz="2400" dirty="0" smtClean="0"/>
              <a:t>	</a:t>
            </a:r>
            <a:r>
              <a:rPr lang="sq-AL" sz="2400" dirty="0" smtClean="0"/>
              <a:t>Ka nevojë të jetë i informuar, gjithashtu edhe të informojë. Shkathtësitë e </a:t>
            </a:r>
            <a:r>
              <a:rPr lang="sq-AL" sz="2400" dirty="0" err="1" smtClean="0"/>
              <a:t>lidershipit</a:t>
            </a:r>
            <a:r>
              <a:rPr lang="sq-AL" sz="2400" dirty="0" smtClean="0"/>
              <a:t> zakonisht mungojë tek menaxherët.</a:t>
            </a:r>
          </a:p>
          <a:p>
            <a:pPr lvl="1" algn="just">
              <a:spcBef>
                <a:spcPts val="600"/>
              </a:spcBef>
            </a:pPr>
            <a:endParaRPr lang="sq-AL" sz="2400" b="1" dirty="0" smtClean="0"/>
          </a:p>
          <a:p>
            <a:pPr lvl="1" algn="just">
              <a:spcBef>
                <a:spcPts val="600"/>
              </a:spcBef>
            </a:pPr>
            <a:r>
              <a:rPr lang="en-US" sz="2600" b="1" dirty="0" smtClean="0">
                <a:solidFill>
                  <a:srgbClr val="002060"/>
                </a:solidFill>
              </a:rPr>
              <a:t>L</a:t>
            </a:r>
            <a:r>
              <a:rPr lang="sq-AL" sz="2400" b="1" dirty="0" err="1" smtClean="0">
                <a:solidFill>
                  <a:srgbClr val="002060"/>
                </a:solidFill>
              </a:rPr>
              <a:t>idhësi</a:t>
            </a:r>
            <a:r>
              <a:rPr lang="sq-AL" sz="2400" b="1" dirty="0" smtClean="0">
                <a:solidFill>
                  <a:srgbClr val="002060"/>
                </a:solidFill>
              </a:rPr>
              <a:t> /koordinuesit:</a:t>
            </a:r>
            <a:r>
              <a:rPr lang="sq-AL" sz="2400" dirty="0" smtClean="0">
                <a:solidFill>
                  <a:srgbClr val="002060"/>
                </a:solidFill>
              </a:rPr>
              <a:t> </a:t>
            </a:r>
            <a:r>
              <a:rPr lang="sq-AL" sz="2400" dirty="0" smtClean="0"/>
              <a:t>Zhvillimi i kanaleve të komunikimit, posaçërisht kanaleve </a:t>
            </a:r>
            <a:r>
              <a:rPr lang="sq-AL" sz="2400" dirty="0" err="1" smtClean="0"/>
              <a:t>informale</a:t>
            </a:r>
            <a:r>
              <a:rPr lang="sq-AL" sz="2400" dirty="0" smtClean="0"/>
              <a:t> me drejtorët e korporatave tjera, lidhjet politike, media, figurat publike.</a:t>
            </a:r>
          </a:p>
          <a:p>
            <a:pPr algn="just" eaLnBrk="1" hangingPunct="1"/>
            <a:endParaRPr lang="sq-AL" sz="2800" dirty="0" smtClean="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Bazat e Menaxhimit  ( Management )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1</a:t>
            </a:r>
            <a:r>
              <a:rPr lang="en-AU" smtClean="0">
                <a:cs typeface="Arial" charset="0"/>
              </a:rPr>
              <a:t>–</a:t>
            </a:r>
            <a:fld id="{A32B6922-92A2-444E-8E03-7F1E23683C87}" type="slidenum">
              <a:rPr lang="en-AU" smtClean="0"/>
              <a:pPr/>
              <a:t>19</a:t>
            </a:fld>
            <a:endParaRPr lang="en-AU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4800" b="1" dirty="0" smtClean="0"/>
              <a:t>Roli  </a:t>
            </a:r>
            <a:r>
              <a:rPr lang="sq-AL" sz="4800" b="1" dirty="0" err="1" smtClean="0"/>
              <a:t>nd</a:t>
            </a:r>
            <a:r>
              <a:rPr lang="en-US" sz="4800" b="1" dirty="0" smtClean="0"/>
              <a:t>ë</a:t>
            </a:r>
            <a:r>
              <a:rPr lang="sq-AL" sz="4800" b="1" dirty="0" err="1" smtClean="0"/>
              <a:t>rpersonal</a:t>
            </a:r>
            <a:endParaRPr lang="sq-AL" sz="4800" b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sq-AL" sz="2600" b="1" dirty="0" smtClean="0">
                <a:solidFill>
                  <a:srgbClr val="002060"/>
                </a:solidFill>
              </a:rPr>
              <a:t>KUPTIMI  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sq-AL" sz="2600" b="1" dirty="0" smtClean="0">
                <a:solidFill>
                  <a:srgbClr val="002060"/>
                </a:solidFill>
              </a:rPr>
              <a:t>DHE 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sq-AL" sz="2600" b="1" dirty="0" smtClean="0">
                <a:solidFill>
                  <a:srgbClr val="002060"/>
                </a:solidFill>
              </a:rPr>
              <a:t>DEFINIMI I MENAXHMENTIT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1"/>
          </a:xfrm>
        </p:spPr>
        <p:txBody>
          <a:bodyPr/>
          <a:lstStyle/>
          <a:p>
            <a:pPr lvl="3">
              <a:buNone/>
            </a:pPr>
            <a:r>
              <a:rPr lang="sq-AL" sz="2400" b="1" i="1" dirty="0" smtClean="0"/>
              <a:t>1. Kuptimi i </a:t>
            </a:r>
            <a:r>
              <a:rPr lang="sq-AL" sz="2400" b="1" i="1" dirty="0" err="1" smtClean="0"/>
              <a:t>menaxhmentit</a:t>
            </a:r>
            <a:endParaRPr lang="sq-AL" sz="2400" b="1" i="1" dirty="0" smtClean="0"/>
          </a:p>
          <a:p>
            <a:pPr lvl="3">
              <a:buNone/>
            </a:pPr>
            <a:r>
              <a:rPr lang="sq-AL" sz="2400" b="1" i="1" dirty="0" smtClean="0"/>
              <a:t>2. Definimi i </a:t>
            </a:r>
            <a:r>
              <a:rPr lang="sq-AL" sz="2400" b="1" i="1" dirty="0" err="1" smtClean="0"/>
              <a:t>menaxhmentit</a:t>
            </a:r>
            <a:endParaRPr lang="sq-AL" sz="2400" b="1" i="1" dirty="0" smtClean="0"/>
          </a:p>
          <a:p>
            <a:pPr lvl="3">
              <a:buNone/>
            </a:pPr>
            <a:r>
              <a:rPr lang="sq-AL" sz="2400" b="1" i="1" dirty="0" smtClean="0"/>
              <a:t>3. </a:t>
            </a:r>
            <a:r>
              <a:rPr lang="sq-AL" sz="2400" b="1" i="1" dirty="0" err="1" smtClean="0"/>
              <a:t>Menaxhmenti</a:t>
            </a:r>
            <a:r>
              <a:rPr lang="sq-AL" sz="2400" b="1" i="1" dirty="0" smtClean="0"/>
              <a:t> si aktivitet universal</a:t>
            </a:r>
          </a:p>
          <a:p>
            <a:pPr lvl="3">
              <a:buNone/>
            </a:pPr>
            <a:r>
              <a:rPr lang="sq-AL" sz="2400" b="1" i="1" dirty="0" smtClean="0"/>
              <a:t>4. </a:t>
            </a:r>
            <a:r>
              <a:rPr lang="sq-AL" sz="2400" b="1" i="1" dirty="0" err="1" smtClean="0"/>
              <a:t>Menaxhmenti</a:t>
            </a:r>
            <a:r>
              <a:rPr lang="sq-AL" sz="2400" b="1" i="1" dirty="0" smtClean="0"/>
              <a:t> dhe menaxherët</a:t>
            </a:r>
          </a:p>
          <a:p>
            <a:pPr lvl="3">
              <a:buNone/>
            </a:pPr>
            <a:r>
              <a:rPr lang="sq-AL" sz="2400" b="1" i="1" dirty="0" smtClean="0"/>
              <a:t>5. Puna e menaxherit</a:t>
            </a:r>
          </a:p>
          <a:p>
            <a:pPr lvl="3">
              <a:buNone/>
            </a:pPr>
            <a:r>
              <a:rPr lang="sq-AL" sz="2400" b="1" i="1" dirty="0" smtClean="0"/>
              <a:t>6. </a:t>
            </a:r>
            <a:r>
              <a:rPr lang="sq-AL" sz="2400" b="1" i="1" dirty="0" err="1" smtClean="0"/>
              <a:t>Menaxhmenti</a:t>
            </a:r>
            <a:r>
              <a:rPr lang="sq-AL" sz="2400" b="1" i="1" dirty="0" smtClean="0"/>
              <a:t> si profesion</a:t>
            </a:r>
          </a:p>
          <a:p>
            <a:pPr lvl="3">
              <a:buNone/>
            </a:pPr>
            <a:r>
              <a:rPr lang="sq-AL" sz="2400" b="1" i="1" dirty="0" smtClean="0"/>
              <a:t>7. </a:t>
            </a:r>
            <a:r>
              <a:rPr lang="sq-AL" sz="2400" b="1" i="1" dirty="0" err="1" smtClean="0"/>
              <a:t>Menaxhmenti</a:t>
            </a:r>
            <a:r>
              <a:rPr lang="sq-AL" sz="2400" b="1" i="1" dirty="0" smtClean="0"/>
              <a:t> si proces</a:t>
            </a:r>
          </a:p>
          <a:p>
            <a:pPr lvl="3">
              <a:buNone/>
            </a:pPr>
            <a:r>
              <a:rPr lang="sq-AL" sz="2400" b="1" i="1" dirty="0" err="1" smtClean="0"/>
              <a:t>8.Qasja</a:t>
            </a:r>
            <a:r>
              <a:rPr lang="sq-AL" sz="2400" b="1" i="1" dirty="0" smtClean="0"/>
              <a:t> praktike procesit të </a:t>
            </a:r>
            <a:r>
              <a:rPr lang="sq-AL" sz="2400" b="1" i="1" dirty="0" err="1" smtClean="0"/>
              <a:t>menaxhmentit</a:t>
            </a:r>
            <a:endParaRPr lang="sq-AL" sz="2400" b="1" i="1" dirty="0" smtClean="0"/>
          </a:p>
          <a:p>
            <a:pPr lvl="3">
              <a:buNone/>
            </a:pPr>
            <a:r>
              <a:rPr lang="sq-AL" sz="2400" b="1" i="1" dirty="0" smtClean="0"/>
              <a:t>9. Nivelet hierarkike të veprimeve menaxheriale </a:t>
            </a:r>
          </a:p>
          <a:p>
            <a:pPr lvl="3">
              <a:buNone/>
            </a:pPr>
            <a:r>
              <a:rPr lang="sq-AL" sz="2400" b="1" i="1" dirty="0" err="1" smtClean="0"/>
              <a:t>10.Aftësitë</a:t>
            </a:r>
            <a:r>
              <a:rPr lang="sq-AL" sz="2400" b="1" i="1" dirty="0" smtClean="0"/>
              <a:t> e nevojshme për menaxherë të niveleve të ndryshme</a:t>
            </a:r>
          </a:p>
          <a:p>
            <a:pPr lvl="3">
              <a:buNone/>
            </a:pPr>
            <a:r>
              <a:rPr lang="sq-AL" sz="2400" b="1" i="1" dirty="0" smtClean="0"/>
              <a:t>11. </a:t>
            </a:r>
            <a:r>
              <a:rPr lang="sq-AL" sz="2400" b="1" i="1" dirty="0" err="1" smtClean="0"/>
              <a:t>Menaxhmenti</a:t>
            </a:r>
            <a:r>
              <a:rPr lang="sq-AL" sz="2400" b="1" i="1" dirty="0" smtClean="0"/>
              <a:t> shkencë ose art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Bazat e Menaxhimit  ( Management 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5029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en-US" b="1" dirty="0" smtClean="0"/>
              <a:t>	</a:t>
            </a:r>
            <a:r>
              <a:rPr lang="sq-AL" b="1" dirty="0" smtClean="0">
                <a:solidFill>
                  <a:srgbClr val="C00000"/>
                </a:solidFill>
              </a:rPr>
              <a:t>Roli informativ, </a:t>
            </a:r>
            <a:r>
              <a:rPr lang="sq-AL" i="1" dirty="0" smtClean="0"/>
              <a:t>qëndron në faktin që  menaxheri pranon,</a:t>
            </a:r>
            <a:r>
              <a:rPr lang="en-US" i="1" dirty="0" smtClean="0"/>
              <a:t> </a:t>
            </a:r>
            <a:r>
              <a:rPr lang="sq-AL" i="1" dirty="0" smtClean="0"/>
              <a:t>ruan dhe dërgon informata të cilat qoftë nga burimet e brendshme apo të jashtme</a:t>
            </a:r>
            <a:r>
              <a:rPr lang="en-US" i="1" dirty="0" smtClean="0"/>
              <a:t>, </a:t>
            </a:r>
            <a:r>
              <a:rPr lang="sq-AL" i="1" dirty="0" smtClean="0"/>
              <a:t>si:</a:t>
            </a:r>
          </a:p>
          <a:p>
            <a:pPr algn="just" eaLnBrk="1" hangingPunct="1">
              <a:lnSpc>
                <a:spcPct val="90000"/>
              </a:lnSpc>
            </a:pPr>
            <a:endParaRPr lang="en-US" i="1" dirty="0" smtClean="0"/>
          </a:p>
          <a:p>
            <a:pPr lvl="1" algn="just">
              <a:lnSpc>
                <a:spcPct val="90000"/>
              </a:lnSpc>
            </a:pPr>
            <a:r>
              <a:rPr lang="sq-AL" sz="2400" b="1" dirty="0" smtClean="0">
                <a:solidFill>
                  <a:srgbClr val="002060"/>
                </a:solidFill>
              </a:rPr>
              <a:t>Monitorues:</a:t>
            </a:r>
            <a:r>
              <a:rPr lang="sq-AL" sz="2400" dirty="0" smtClean="0">
                <a:solidFill>
                  <a:srgbClr val="002060"/>
                </a:solidFill>
              </a:rPr>
              <a:t> </a:t>
            </a:r>
            <a:r>
              <a:rPr lang="sq-AL" sz="2400" dirty="0" smtClean="0"/>
              <a:t>Analizimi, klasifikimi, zgjedhja e informacionit (për të ndihmuar vendosjen e agjendës)</a:t>
            </a:r>
            <a:r>
              <a:rPr lang="en-US" sz="2400" dirty="0" smtClean="0"/>
              <a:t> - </a:t>
            </a:r>
            <a:r>
              <a:rPr lang="sq-AL" sz="2400" dirty="0" smtClean="0"/>
              <a:t>telefoni, mbledhjet, memorandumet, funksionet sociale, posta, tubimet publike.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sq-AL" sz="2400" dirty="0" smtClean="0"/>
          </a:p>
          <a:p>
            <a:pPr lvl="1" algn="just">
              <a:lnSpc>
                <a:spcPct val="90000"/>
              </a:lnSpc>
            </a:pPr>
            <a:r>
              <a:rPr lang="sq-AL" sz="2400" b="1" dirty="0" smtClean="0">
                <a:solidFill>
                  <a:srgbClr val="002060"/>
                </a:solidFill>
              </a:rPr>
              <a:t>Përhapës:</a:t>
            </a:r>
            <a:r>
              <a:rPr lang="sq-AL" sz="2400" dirty="0" smtClean="0">
                <a:solidFill>
                  <a:srgbClr val="002060"/>
                </a:solidFill>
              </a:rPr>
              <a:t> </a:t>
            </a:r>
            <a:r>
              <a:rPr lang="sq-AL" sz="2400" dirty="0" smtClean="0"/>
              <a:t>Kalimi i informacionit relevant tek të nënshtruarit.</a:t>
            </a:r>
            <a:endParaRPr lang="en-US" sz="2400" dirty="0" smtClean="0"/>
          </a:p>
          <a:p>
            <a:pPr lvl="1" algn="just">
              <a:lnSpc>
                <a:spcPct val="90000"/>
              </a:lnSpc>
            </a:pPr>
            <a:endParaRPr lang="sq-AL" sz="2400" i="1" dirty="0" smtClean="0"/>
          </a:p>
          <a:p>
            <a:pPr lvl="1" algn="just">
              <a:lnSpc>
                <a:spcPct val="90000"/>
              </a:lnSpc>
            </a:pPr>
            <a:r>
              <a:rPr lang="sq-AL" sz="2400" b="1" dirty="0" smtClean="0">
                <a:solidFill>
                  <a:srgbClr val="002060"/>
                </a:solidFill>
              </a:rPr>
              <a:t>Zëdhënësi: </a:t>
            </a:r>
            <a:r>
              <a:rPr lang="sq-AL" sz="2400" dirty="0" smtClean="0"/>
              <a:t>Duhet të jetë i zoti ta shpreh atë, të posedojë shkathtësi verbale solide—porosia e duhur në kohë të duhur.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Bazat e Menaxhimit  ( Management )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1</a:t>
            </a:r>
            <a:r>
              <a:rPr lang="en-AU" smtClean="0">
                <a:cs typeface="Arial" charset="0"/>
              </a:rPr>
              <a:t>–</a:t>
            </a:r>
            <a:fld id="{7F1B69CA-B5D8-4B31-8F46-7691753DEE80}" type="slidenum">
              <a:rPr lang="en-AU" smtClean="0"/>
              <a:pPr/>
              <a:t>20</a:t>
            </a:fld>
            <a:endParaRPr lang="en-AU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4000" b="1" dirty="0" smtClean="0"/>
              <a:t>Roli informues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</p:spTree>
  </p:cSld>
  <p:clrMapOvr>
    <a:masterClrMapping/>
  </p:clrMapOvr>
  <p:transition spd="slow">
    <p:cover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571501" y="1219200"/>
            <a:ext cx="8191500" cy="51816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sq-AL" b="1" dirty="0" smtClean="0"/>
              <a:t>	</a:t>
            </a:r>
            <a:r>
              <a:rPr lang="sq-AL" b="1" dirty="0" smtClean="0">
                <a:solidFill>
                  <a:srgbClr val="C00000"/>
                </a:solidFill>
              </a:rPr>
              <a:t>Roli </a:t>
            </a:r>
            <a:r>
              <a:rPr lang="sq-AL" b="1" dirty="0" err="1" smtClean="0">
                <a:solidFill>
                  <a:srgbClr val="C00000"/>
                </a:solidFill>
              </a:rPr>
              <a:t>vendosës</a:t>
            </a:r>
            <a:r>
              <a:rPr lang="sq-AL" i="1" dirty="0" smtClean="0">
                <a:solidFill>
                  <a:srgbClr val="C00000"/>
                </a:solidFill>
              </a:rPr>
              <a:t> </a:t>
            </a:r>
            <a:r>
              <a:rPr lang="sq-AL" i="1" dirty="0" smtClean="0"/>
              <a:t>i  menaxherit vendimet që ai i merr në lidhje me aktivitetet e organizatës si:</a:t>
            </a:r>
          </a:p>
          <a:p>
            <a:pPr algn="just" eaLnBrk="1" hangingPunct="1">
              <a:lnSpc>
                <a:spcPct val="90000"/>
              </a:lnSpc>
            </a:pPr>
            <a:endParaRPr lang="sq-AL" b="1" dirty="0" smtClean="0"/>
          </a:p>
          <a:p>
            <a:pPr lvl="1" algn="just">
              <a:lnSpc>
                <a:spcPct val="90000"/>
              </a:lnSpc>
            </a:pPr>
            <a:r>
              <a:rPr lang="sq-AL" sz="2400" b="1" dirty="0" smtClean="0">
                <a:solidFill>
                  <a:srgbClr val="002060"/>
                </a:solidFill>
              </a:rPr>
              <a:t>Sipërmarrës / Ndërmarrës - </a:t>
            </a:r>
            <a:r>
              <a:rPr lang="sq-AL" dirty="0" smtClean="0"/>
              <a:t>aftësi për të identifikuar mundësitë dhe rreziqet—i aftë për ta bërë këtë në situata të ndryshme—punë ose kohë e lirë.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</a:pPr>
            <a:endParaRPr lang="sq-AL" b="1" dirty="0" smtClean="0"/>
          </a:p>
          <a:p>
            <a:pPr lvl="1" algn="just">
              <a:lnSpc>
                <a:spcPct val="90000"/>
              </a:lnSpc>
              <a:spcBef>
                <a:spcPts val="600"/>
              </a:spcBef>
            </a:pPr>
            <a:r>
              <a:rPr lang="sq-AL" sz="2600" b="1" dirty="0" smtClean="0">
                <a:solidFill>
                  <a:srgbClr val="002060"/>
                </a:solidFill>
              </a:rPr>
              <a:t>Shpërndarës  i resurseve - </a:t>
            </a:r>
            <a:r>
              <a:rPr lang="sq-AL" dirty="0" smtClean="0"/>
              <a:t>menaxheri vendos  për vendin, kohën dhe matjen e shfrytëzimit të resurseve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buNone/>
            </a:pPr>
            <a:endParaRPr lang="sq-AL" dirty="0" smtClean="0"/>
          </a:p>
          <a:p>
            <a:pPr lvl="1" algn="just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sq-AL" b="1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90000"/>
              </a:lnSpc>
              <a:spcBef>
                <a:spcPts val="600"/>
              </a:spcBef>
            </a:pPr>
            <a:r>
              <a:rPr lang="sq-AL" sz="2400" b="1" dirty="0" err="1" smtClean="0">
                <a:solidFill>
                  <a:srgbClr val="002060"/>
                </a:solidFill>
              </a:rPr>
              <a:t>Negociator</a:t>
            </a:r>
            <a:r>
              <a:rPr lang="sq-AL" sz="2400" b="1" dirty="0" smtClean="0">
                <a:solidFill>
                  <a:srgbClr val="002060"/>
                </a:solidFill>
              </a:rPr>
              <a:t>: </a:t>
            </a:r>
            <a:r>
              <a:rPr lang="sq-AL" dirty="0" smtClean="0"/>
              <a:t>Menaxherët kanë nevojë për informacion preciz dhe relevant për të lehtësuar këtë rol. Prandaj, menaxherët më të mirë, sa më shumë të kenë informacion të jetë i qasshëm, gjasa më të mëdha për të sjellë vendim korrekt.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Bazat e Menaxhimit  ( Management )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1</a:t>
            </a:r>
            <a:r>
              <a:rPr lang="en-AU" smtClean="0">
                <a:cs typeface="Arial" charset="0"/>
              </a:rPr>
              <a:t>–</a:t>
            </a:r>
            <a:fld id="{DC2820AB-3607-4158-91CB-9A2CD2B3237B}" type="slidenum">
              <a:rPr lang="en-AU" smtClean="0"/>
              <a:pPr/>
              <a:t>21</a:t>
            </a:fld>
            <a:endParaRPr lang="en-AU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4000" b="1" dirty="0" smtClean="0"/>
              <a:t>Roli vendimmarrës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2819400" y="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2800" b="1" dirty="0" smtClean="0">
                <a:solidFill>
                  <a:srgbClr val="002060"/>
                </a:solidFill>
              </a:rPr>
              <a:t>Puna e Menaxherit</a:t>
            </a:r>
            <a:endParaRPr lang="sq-AL" sz="2800" b="1" dirty="0">
              <a:solidFill>
                <a:srgbClr val="002060"/>
              </a:solidFill>
            </a:endParaRP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304800" y="823913"/>
            <a:ext cx="2209800" cy="3667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err="1"/>
              <a:t>Rolet</a:t>
            </a:r>
            <a:r>
              <a:rPr lang="en-US" sz="1800" b="1" dirty="0"/>
              <a:t>: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6096000" y="838200"/>
            <a:ext cx="2286000" cy="3667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err="1">
                <a:solidFill>
                  <a:srgbClr val="002060"/>
                </a:solidFill>
              </a:rPr>
              <a:t>Funksionet</a:t>
            </a:r>
            <a:r>
              <a:rPr lang="en-US" sz="18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381000" y="1433513"/>
            <a:ext cx="19812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sq-AL" sz="1800" b="0" dirty="0" err="1" smtClean="0"/>
              <a:t>Nd</a:t>
            </a:r>
            <a:r>
              <a:rPr lang="en-US" sz="1800" b="0" dirty="0" smtClean="0"/>
              <a:t>ë</a:t>
            </a:r>
            <a:r>
              <a:rPr lang="sq-AL" sz="1800" b="0" dirty="0" err="1" smtClean="0"/>
              <a:t>rnjer</a:t>
            </a:r>
            <a:r>
              <a:rPr lang="en-US" sz="1800" b="0" dirty="0" smtClean="0"/>
              <a:t>ë</a:t>
            </a:r>
            <a:r>
              <a:rPr lang="sq-AL" sz="1800" b="0" dirty="0" smtClean="0"/>
              <a:t>zor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sq-AL" sz="1800" b="0" dirty="0" smtClean="0"/>
              <a:t>Informativ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sq-AL" sz="1800" b="0" dirty="0" smtClean="0"/>
              <a:t>Vendos</a:t>
            </a:r>
            <a:r>
              <a:rPr lang="en-US" sz="1800" b="0" dirty="0" smtClean="0"/>
              <a:t>ë</a:t>
            </a:r>
            <a:r>
              <a:rPr lang="sq-AL" sz="1800" b="0" dirty="0" smtClean="0"/>
              <a:t>s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endParaRPr lang="en-US" sz="1800" b="0" dirty="0"/>
          </a:p>
        </p:txBody>
      </p:sp>
      <p:sp>
        <p:nvSpPr>
          <p:cNvPr id="3083" name="Text Box 8"/>
          <p:cNvSpPr txBox="1">
            <a:spLocks noChangeArrowheads="1"/>
          </p:cNvSpPr>
          <p:nvPr/>
        </p:nvSpPr>
        <p:spPr bwMode="auto">
          <a:xfrm>
            <a:off x="5867400" y="1357313"/>
            <a:ext cx="2819400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sq-AL" sz="1800" b="0" dirty="0" smtClean="0"/>
              <a:t>Planifikimi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sq-AL" sz="1800" b="0" dirty="0" smtClean="0"/>
              <a:t>Organizimi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sq-AL" sz="1800" b="0" dirty="0" smtClean="0"/>
              <a:t>Personeli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sq-AL" sz="1800" b="0" dirty="0" smtClean="0"/>
              <a:t>Udhëheqja (drejtimi)</a:t>
            </a:r>
          </a:p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sq-AL" sz="1800" b="0" dirty="0" smtClean="0"/>
              <a:t>Kontrolli</a:t>
            </a:r>
            <a:endParaRPr lang="sq-AL" sz="1800" b="0" dirty="0"/>
          </a:p>
        </p:txBody>
      </p:sp>
      <p:sp>
        <p:nvSpPr>
          <p:cNvPr id="3084" name="Line 9"/>
          <p:cNvSpPr>
            <a:spLocks noChangeShapeType="1"/>
          </p:cNvSpPr>
          <p:nvPr/>
        </p:nvSpPr>
        <p:spPr bwMode="auto">
          <a:xfrm>
            <a:off x="2209800" y="1662113"/>
            <a:ext cx="3657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2209800" y="1662113"/>
            <a:ext cx="36576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>
            <a:off x="2209800" y="1662113"/>
            <a:ext cx="36576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12"/>
          <p:cNvSpPr>
            <a:spLocks noChangeShapeType="1"/>
          </p:cNvSpPr>
          <p:nvPr/>
        </p:nvSpPr>
        <p:spPr bwMode="auto">
          <a:xfrm flipV="1">
            <a:off x="2209800" y="1585913"/>
            <a:ext cx="3657600" cy="5334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13"/>
          <p:cNvSpPr>
            <a:spLocks noChangeShapeType="1"/>
          </p:cNvSpPr>
          <p:nvPr/>
        </p:nvSpPr>
        <p:spPr bwMode="auto">
          <a:xfrm>
            <a:off x="2209800" y="2119313"/>
            <a:ext cx="3657600" cy="6858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14"/>
          <p:cNvSpPr>
            <a:spLocks noChangeShapeType="1"/>
          </p:cNvSpPr>
          <p:nvPr/>
        </p:nvSpPr>
        <p:spPr bwMode="auto">
          <a:xfrm>
            <a:off x="2209800" y="2119313"/>
            <a:ext cx="3657600" cy="106680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15"/>
          <p:cNvSpPr>
            <a:spLocks noChangeShapeType="1"/>
          </p:cNvSpPr>
          <p:nvPr/>
        </p:nvSpPr>
        <p:spPr bwMode="auto">
          <a:xfrm flipV="1">
            <a:off x="2209800" y="1585913"/>
            <a:ext cx="3657600" cy="9144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6"/>
          <p:cNvSpPr>
            <a:spLocks noChangeShapeType="1"/>
          </p:cNvSpPr>
          <p:nvPr/>
        </p:nvSpPr>
        <p:spPr bwMode="auto">
          <a:xfrm flipV="1">
            <a:off x="2209800" y="1966913"/>
            <a:ext cx="3657600" cy="5334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17"/>
          <p:cNvSpPr>
            <a:spLocks noChangeShapeType="1"/>
          </p:cNvSpPr>
          <p:nvPr/>
        </p:nvSpPr>
        <p:spPr bwMode="auto">
          <a:xfrm flipV="1">
            <a:off x="2209800" y="2347913"/>
            <a:ext cx="3657600" cy="1524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4" name="Diagram 19"/>
          <p:cNvGraphicFramePr>
            <a:graphicFrameLocks/>
          </p:cNvGraphicFramePr>
          <p:nvPr/>
        </p:nvGraphicFramePr>
        <p:xfrm>
          <a:off x="0" y="3429000"/>
          <a:ext cx="3429000" cy="342900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733800" y="3733800"/>
            <a:ext cx="990600" cy="2819400"/>
            <a:chOff x="2352" y="2352"/>
            <a:chExt cx="624" cy="1776"/>
          </a:xfrm>
        </p:grpSpPr>
        <p:cxnSp>
          <p:nvCxnSpPr>
            <p:cNvPr id="3114" name="AutoShape 27"/>
            <p:cNvCxnSpPr>
              <a:cxnSpLocks noChangeShapeType="1"/>
            </p:cNvCxnSpPr>
            <p:nvPr/>
          </p:nvCxnSpPr>
          <p:spPr bwMode="auto">
            <a:xfrm flipV="1">
              <a:off x="2352" y="2352"/>
              <a:ext cx="0" cy="177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115" name="AutoShape 28"/>
            <p:cNvCxnSpPr>
              <a:cxnSpLocks noChangeShapeType="1"/>
            </p:cNvCxnSpPr>
            <p:nvPr/>
          </p:nvCxnSpPr>
          <p:spPr bwMode="auto">
            <a:xfrm>
              <a:off x="2352" y="4128"/>
              <a:ext cx="336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116" name="AutoShape 29"/>
            <p:cNvCxnSpPr>
              <a:cxnSpLocks noChangeShapeType="1"/>
            </p:cNvCxnSpPr>
            <p:nvPr/>
          </p:nvCxnSpPr>
          <p:spPr bwMode="auto">
            <a:xfrm flipV="1">
              <a:off x="2688" y="2352"/>
              <a:ext cx="288" cy="177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117" name="AutoShape 30"/>
            <p:cNvCxnSpPr>
              <a:cxnSpLocks noChangeShapeType="1"/>
            </p:cNvCxnSpPr>
            <p:nvPr/>
          </p:nvCxnSpPr>
          <p:spPr bwMode="auto">
            <a:xfrm flipH="1">
              <a:off x="2352" y="2352"/>
              <a:ext cx="624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</p:cxnSp>
      </p:grpSp>
      <p:cxnSp>
        <p:nvCxnSpPr>
          <p:cNvPr id="3094" name="AutoShape 33"/>
          <p:cNvCxnSpPr>
            <a:cxnSpLocks noChangeShapeType="1"/>
          </p:cNvCxnSpPr>
          <p:nvPr/>
        </p:nvCxnSpPr>
        <p:spPr bwMode="auto">
          <a:xfrm flipV="1">
            <a:off x="4419600" y="3733800"/>
            <a:ext cx="458788" cy="28194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95" name="AutoShape 34"/>
          <p:cNvCxnSpPr>
            <a:cxnSpLocks noChangeShapeType="1"/>
          </p:cNvCxnSpPr>
          <p:nvPr/>
        </p:nvCxnSpPr>
        <p:spPr bwMode="auto">
          <a:xfrm>
            <a:off x="4419600" y="6553200"/>
            <a:ext cx="7620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96" name="AutoShape 35"/>
          <p:cNvCxnSpPr>
            <a:cxnSpLocks noChangeShapeType="1"/>
          </p:cNvCxnSpPr>
          <p:nvPr/>
        </p:nvCxnSpPr>
        <p:spPr bwMode="auto">
          <a:xfrm flipV="1">
            <a:off x="5181600" y="3733800"/>
            <a:ext cx="1143000" cy="28194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97" name="AutoShape 36"/>
          <p:cNvCxnSpPr>
            <a:cxnSpLocks noChangeShapeType="1"/>
          </p:cNvCxnSpPr>
          <p:nvPr/>
        </p:nvCxnSpPr>
        <p:spPr bwMode="auto">
          <a:xfrm flipH="1">
            <a:off x="4876800" y="3733800"/>
            <a:ext cx="144780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98" name="AutoShape 38"/>
          <p:cNvCxnSpPr>
            <a:cxnSpLocks noChangeShapeType="1"/>
          </p:cNvCxnSpPr>
          <p:nvPr/>
        </p:nvCxnSpPr>
        <p:spPr bwMode="auto">
          <a:xfrm flipV="1">
            <a:off x="5334000" y="3733800"/>
            <a:ext cx="1144588" cy="28194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99" name="AutoShape 39"/>
          <p:cNvCxnSpPr>
            <a:cxnSpLocks noChangeShapeType="1"/>
          </p:cNvCxnSpPr>
          <p:nvPr/>
        </p:nvCxnSpPr>
        <p:spPr bwMode="auto">
          <a:xfrm>
            <a:off x="5334000" y="6553200"/>
            <a:ext cx="21336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00" name="AutoShape 40"/>
          <p:cNvCxnSpPr>
            <a:cxnSpLocks noChangeShapeType="1"/>
          </p:cNvCxnSpPr>
          <p:nvPr/>
        </p:nvCxnSpPr>
        <p:spPr bwMode="auto">
          <a:xfrm flipH="1" flipV="1">
            <a:off x="7011988" y="3733800"/>
            <a:ext cx="455612" cy="28194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01" name="AutoShape 41"/>
          <p:cNvCxnSpPr>
            <a:cxnSpLocks noChangeShapeType="1"/>
          </p:cNvCxnSpPr>
          <p:nvPr/>
        </p:nvCxnSpPr>
        <p:spPr bwMode="auto">
          <a:xfrm flipH="1">
            <a:off x="6477000" y="3733800"/>
            <a:ext cx="53340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02" name="AutoShape 43"/>
          <p:cNvCxnSpPr>
            <a:cxnSpLocks noChangeShapeType="1"/>
          </p:cNvCxnSpPr>
          <p:nvPr/>
        </p:nvCxnSpPr>
        <p:spPr bwMode="auto">
          <a:xfrm flipH="1" flipV="1">
            <a:off x="7162800" y="3733800"/>
            <a:ext cx="457200" cy="28194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03" name="AutoShape 44"/>
          <p:cNvCxnSpPr>
            <a:cxnSpLocks noChangeShapeType="1"/>
          </p:cNvCxnSpPr>
          <p:nvPr/>
        </p:nvCxnSpPr>
        <p:spPr bwMode="auto">
          <a:xfrm>
            <a:off x="7620000" y="6553200"/>
            <a:ext cx="5334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04" name="AutoShape 45"/>
          <p:cNvCxnSpPr>
            <a:cxnSpLocks noChangeShapeType="1"/>
          </p:cNvCxnSpPr>
          <p:nvPr/>
        </p:nvCxnSpPr>
        <p:spPr bwMode="auto">
          <a:xfrm flipV="1">
            <a:off x="8153400" y="3733800"/>
            <a:ext cx="0" cy="28194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05" name="AutoShape 46"/>
          <p:cNvCxnSpPr>
            <a:cxnSpLocks noChangeShapeType="1"/>
          </p:cNvCxnSpPr>
          <p:nvPr/>
        </p:nvCxnSpPr>
        <p:spPr bwMode="auto">
          <a:xfrm flipH="1">
            <a:off x="7162800" y="3733800"/>
            <a:ext cx="990600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sp>
        <p:nvSpPr>
          <p:cNvPr id="3106" name="Line 47"/>
          <p:cNvSpPr>
            <a:spLocks noChangeShapeType="1"/>
          </p:cNvSpPr>
          <p:nvPr/>
        </p:nvSpPr>
        <p:spPr bwMode="auto">
          <a:xfrm>
            <a:off x="1143000" y="46482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Line 48"/>
          <p:cNvSpPr>
            <a:spLocks noChangeShapeType="1"/>
          </p:cNvSpPr>
          <p:nvPr/>
        </p:nvSpPr>
        <p:spPr bwMode="auto">
          <a:xfrm>
            <a:off x="609600" y="5638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Text Box 49"/>
          <p:cNvSpPr txBox="1">
            <a:spLocks noChangeArrowheads="1"/>
          </p:cNvSpPr>
          <p:nvPr/>
        </p:nvSpPr>
        <p:spPr bwMode="auto">
          <a:xfrm rot="-5400000">
            <a:off x="3155157" y="4922043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Planifikimi</a:t>
            </a:r>
          </a:p>
        </p:txBody>
      </p:sp>
      <p:sp>
        <p:nvSpPr>
          <p:cNvPr id="3109" name="Text Box 50"/>
          <p:cNvSpPr txBox="1">
            <a:spLocks noChangeArrowheads="1"/>
          </p:cNvSpPr>
          <p:nvPr/>
        </p:nvSpPr>
        <p:spPr bwMode="auto">
          <a:xfrm rot="-5400000">
            <a:off x="4236244" y="4922044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Organizimi</a:t>
            </a:r>
          </a:p>
        </p:txBody>
      </p:sp>
      <p:sp>
        <p:nvSpPr>
          <p:cNvPr id="3110" name="Text Box 51"/>
          <p:cNvSpPr txBox="1">
            <a:spLocks noChangeArrowheads="1"/>
          </p:cNvSpPr>
          <p:nvPr/>
        </p:nvSpPr>
        <p:spPr bwMode="auto">
          <a:xfrm rot="-5400000">
            <a:off x="5684044" y="4922044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Udheheqja</a:t>
            </a:r>
          </a:p>
        </p:txBody>
      </p:sp>
      <p:sp>
        <p:nvSpPr>
          <p:cNvPr id="3111" name="Text Box 52"/>
          <p:cNvSpPr txBox="1">
            <a:spLocks noChangeArrowheads="1"/>
          </p:cNvSpPr>
          <p:nvPr/>
        </p:nvSpPr>
        <p:spPr bwMode="auto">
          <a:xfrm rot="-5400000">
            <a:off x="6888957" y="4922043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Kontrolli</a:t>
            </a:r>
          </a:p>
        </p:txBody>
      </p:sp>
      <p:sp>
        <p:nvSpPr>
          <p:cNvPr id="3112" name="Text Box 53"/>
          <p:cNvSpPr txBox="1">
            <a:spLocks noChangeArrowheads="1"/>
          </p:cNvSpPr>
          <p:nvPr/>
        </p:nvSpPr>
        <p:spPr bwMode="auto">
          <a:xfrm>
            <a:off x="2743200" y="6553200"/>
            <a:ext cx="3429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0"/>
              <a:t>Funksionet Menaxherike</a:t>
            </a:r>
          </a:p>
        </p:txBody>
      </p:sp>
      <p:sp>
        <p:nvSpPr>
          <p:cNvPr id="3113" name="Text Box 54"/>
          <p:cNvSpPr txBox="1">
            <a:spLocks noChangeArrowheads="1"/>
          </p:cNvSpPr>
          <p:nvPr/>
        </p:nvSpPr>
        <p:spPr bwMode="auto">
          <a:xfrm>
            <a:off x="2667000" y="838201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600" b="1" dirty="0" smtClean="0"/>
              <a:t>Rolet dhe funksionet e menaxherit</a:t>
            </a:r>
            <a:endParaRPr lang="sq-AL" sz="1600" b="1" dirty="0"/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2800" b="1" dirty="0" err="1" smtClean="0">
                <a:solidFill>
                  <a:srgbClr val="002060"/>
                </a:solidFill>
                <a:latin typeface="+mj-lt"/>
              </a:rPr>
              <a:t>Menaxhmenti</a:t>
            </a:r>
            <a:r>
              <a:rPr lang="sq-AL" sz="2800" b="1" dirty="0" smtClean="0">
                <a:solidFill>
                  <a:srgbClr val="002060"/>
                </a:solidFill>
                <a:latin typeface="+mj-lt"/>
              </a:rPr>
              <a:t>  si  profesion</a:t>
            </a:r>
            <a:endParaRPr lang="sq-AL" sz="2000" u="sng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7243" name="Group 75"/>
          <p:cNvGraphicFramePr>
            <a:graphicFrameLocks noGrp="1"/>
          </p:cNvGraphicFramePr>
          <p:nvPr/>
        </p:nvGraphicFramePr>
        <p:xfrm>
          <a:off x="304800" y="1143000"/>
          <a:ext cx="6629400" cy="3416618"/>
        </p:xfrm>
        <a:graphic>
          <a:graphicData uri="http://schemas.openxmlformats.org/drawingml/2006/table">
            <a:tbl>
              <a:tblPr/>
              <a:tblGrid>
                <a:gridCol w="4572000"/>
                <a:gridCol w="2057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Kushtet qe duhet plotësohen për tu quajtur PROFESION: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Kushtet qe plotëson </a:t>
                      </a:r>
                      <a:r>
                        <a:rPr kumimoji="0" lang="sq-AL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Menaxhmenti</a:t>
                      </a:r>
                      <a:r>
                        <a:rPr kumimoji="0" lang="sq-AL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Teresine e njohurive te sistematizuara me permbajtje intelektuale.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Te kete kodeksin ETIK.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Jo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Te jete I organizuar ne bashkime-asociacione profesionale dhe ne këtë mënyrë te qasjes te organizuar e te standardizuar, ne baze te disa normave qofte edhe minimale te aftësive.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charset="0"/>
                        </a:rPr>
                        <a:t>Jo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261" name="Text Box 68"/>
          <p:cNvSpPr txBox="1">
            <a:spLocks noChangeArrowheads="1"/>
          </p:cNvSpPr>
          <p:nvPr/>
        </p:nvSpPr>
        <p:spPr bwMode="auto">
          <a:xfrm>
            <a:off x="228600" y="4648200"/>
            <a:ext cx="66294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1600" dirty="0" smtClean="0"/>
              <a:t>Marre ne përgjithësi këto kushte realisht I plotësojnë vetëm profesioni I Mjekësisë dhe ai I teologjisë, ndoshta edhe </a:t>
            </a:r>
            <a:r>
              <a:rPr lang="sq-AL" sz="1600" dirty="0" err="1" smtClean="0"/>
              <a:t>gjygj</a:t>
            </a:r>
            <a:r>
              <a:rPr lang="en-US" sz="1600" dirty="0" smtClean="0"/>
              <a:t>ë</a:t>
            </a:r>
            <a:r>
              <a:rPr lang="sq-AL" sz="1600" dirty="0" err="1" smtClean="0"/>
              <a:t>sori</a:t>
            </a:r>
            <a:r>
              <a:rPr lang="sq-AL" sz="16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sq-AL" sz="1600" dirty="0" smtClean="0"/>
              <a:t>Por qe një menaxher te jete profesionist ne detyrën e tije, ai duhet te këtë ndjenjën e p</a:t>
            </a:r>
            <a:r>
              <a:rPr lang="en-US" sz="1600" dirty="0" smtClean="0"/>
              <a:t>ë</a:t>
            </a:r>
            <a:r>
              <a:rPr lang="sq-AL" sz="1600" dirty="0" err="1" smtClean="0"/>
              <a:t>rgjegje</a:t>
            </a:r>
            <a:r>
              <a:rPr lang="en-US" sz="1600" dirty="0" smtClean="0"/>
              <a:t>ë</a:t>
            </a:r>
            <a:r>
              <a:rPr lang="sq-AL" sz="1600" dirty="0" err="1" smtClean="0"/>
              <a:t>is</a:t>
            </a:r>
            <a:r>
              <a:rPr lang="en-US" sz="1600" dirty="0" smtClean="0"/>
              <a:t>ë</a:t>
            </a:r>
            <a:r>
              <a:rPr lang="sq-AL" sz="1600" dirty="0" smtClean="0"/>
              <a:t> si dhe duhet te marr përsipër misionin e PERMIRSIMIT te vetvetes dhe te tjerëve duke përvetësuar njohuri te reja ne </a:t>
            </a:r>
            <a:r>
              <a:rPr lang="sq-AL" sz="1600" dirty="0" err="1" smtClean="0"/>
              <a:t>kontinuitet</a:t>
            </a:r>
            <a:r>
              <a:rPr lang="sq-AL" sz="1600" dirty="0" smtClean="0"/>
              <a:t>.</a:t>
            </a:r>
            <a:endParaRPr lang="sq-AL" sz="1600" dirty="0"/>
          </a:p>
        </p:txBody>
      </p:sp>
      <p:sp>
        <p:nvSpPr>
          <p:cNvPr id="10262" name="Text Box 76"/>
          <p:cNvSpPr txBox="1">
            <a:spLocks noChangeArrowheads="1"/>
          </p:cNvSpPr>
          <p:nvPr/>
        </p:nvSpPr>
        <p:spPr bwMode="auto">
          <a:xfrm>
            <a:off x="7086600" y="1143000"/>
            <a:ext cx="1905000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600" b="1" dirty="0" smtClean="0"/>
              <a:t>Kriteret </a:t>
            </a:r>
            <a:r>
              <a:rPr lang="sq-AL" sz="1600" b="1" dirty="0" err="1" smtClean="0"/>
              <a:t>per</a:t>
            </a:r>
            <a:r>
              <a:rPr lang="sq-AL" sz="1600" b="1" dirty="0" smtClean="0"/>
              <a:t> sukses si Menaxher:</a:t>
            </a:r>
            <a:endParaRPr lang="sq-AL" sz="1600" b="1" dirty="0"/>
          </a:p>
        </p:txBody>
      </p:sp>
      <p:sp>
        <p:nvSpPr>
          <p:cNvPr id="10263" name="Text Box 77"/>
          <p:cNvSpPr txBox="1">
            <a:spLocks noChangeArrowheads="1"/>
          </p:cNvSpPr>
          <p:nvPr/>
        </p:nvSpPr>
        <p:spPr bwMode="auto">
          <a:xfrm>
            <a:off x="7086600" y="2057400"/>
            <a:ext cx="1905000" cy="46148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0"/>
              <a:t>Qendrim ndaj autoriteti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0"/>
              <a:t>Deshira per gare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0"/>
              <a:t>Deshira per t’u treguar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0"/>
              <a:t>Deshira per zotesi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0"/>
              <a:t>Deshira per te qene para te tjereve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0"/>
              <a:t>Pergjegjesia perkatesisht gatishmeria per te marr obligime,etj.</a:t>
            </a:r>
          </a:p>
        </p:txBody>
      </p:sp>
      <p:sp>
        <p:nvSpPr>
          <p:cNvPr id="10264" name="Line 78"/>
          <p:cNvSpPr>
            <a:spLocks noChangeShapeType="1"/>
          </p:cNvSpPr>
          <p:nvPr/>
        </p:nvSpPr>
        <p:spPr bwMode="auto">
          <a:xfrm>
            <a:off x="7010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sq-AL" sz="3600" b="1" i="1" dirty="0" err="1" smtClean="0"/>
              <a:t>Menaxhmenti</a:t>
            </a:r>
            <a:r>
              <a:rPr lang="sq-AL" sz="3600" b="1" i="1" dirty="0" smtClean="0"/>
              <a:t> si</a:t>
            </a:r>
            <a:r>
              <a:rPr lang="en-US" sz="3600" b="1" i="1" dirty="0" smtClean="0"/>
              <a:t> </a:t>
            </a:r>
            <a:r>
              <a:rPr lang="sq-AL" sz="3600" b="1" i="1" dirty="0" smtClean="0"/>
              <a:t>proces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00600"/>
          </a:xfrm>
        </p:spPr>
        <p:txBody>
          <a:bodyPr/>
          <a:lstStyle/>
          <a:p>
            <a:pPr algn="just">
              <a:buNone/>
            </a:pPr>
            <a:r>
              <a:rPr lang="sq-AL" sz="2800" dirty="0" smtClean="0"/>
              <a:t>Duke u mbështetur</a:t>
            </a:r>
            <a:r>
              <a:rPr lang="en-US" sz="2800" dirty="0" smtClean="0"/>
              <a:t> n</a:t>
            </a:r>
            <a:r>
              <a:rPr lang="sq-AL" sz="2800" dirty="0" smtClean="0"/>
              <a:t>ë kuptimin</a:t>
            </a:r>
            <a:r>
              <a:rPr lang="en-US" sz="2800" dirty="0" smtClean="0"/>
              <a:t> </a:t>
            </a:r>
            <a:r>
              <a:rPr lang="sq-AL" sz="2800" dirty="0" smtClean="0"/>
              <a:t>e </a:t>
            </a:r>
            <a:endParaRPr lang="en-US" sz="2800" dirty="0" smtClean="0"/>
          </a:p>
          <a:p>
            <a:pPr algn="just">
              <a:buNone/>
            </a:pPr>
            <a:r>
              <a:rPr lang="sq-AL" sz="2800" b="1" i="1" dirty="0" err="1" smtClean="0">
                <a:solidFill>
                  <a:schemeClr val="tx2"/>
                </a:solidFill>
              </a:rPr>
              <a:t>menaxhmentit</a:t>
            </a:r>
            <a:r>
              <a:rPr lang="sq-AL" sz="2800" b="1" i="1" dirty="0" smtClean="0">
                <a:solidFill>
                  <a:schemeClr val="tx2"/>
                </a:solidFill>
              </a:rPr>
              <a:t> si aktivitet </a:t>
            </a:r>
            <a:endParaRPr lang="en-US" sz="2800" b="1" i="1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n-US" sz="2800" i="1" dirty="0" smtClean="0"/>
              <a:t>	</a:t>
            </a:r>
            <a:r>
              <a:rPr lang="sq-AL" sz="3000" i="1" dirty="0" smtClean="0">
                <a:solidFill>
                  <a:schemeClr val="bg2">
                    <a:lumMod val="10000"/>
                  </a:schemeClr>
                </a:solidFill>
              </a:rPr>
              <a:t>m</a:t>
            </a:r>
            <a:r>
              <a:rPr lang="en-US" sz="3000" i="1" dirty="0" smtClean="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sq-AL" sz="3000" i="1" dirty="0" smtClean="0">
                <a:solidFill>
                  <a:schemeClr val="bg2">
                    <a:lumMod val="10000"/>
                  </a:schemeClr>
                </a:solidFill>
              </a:rPr>
              <a:t> të cilin kryhen disa funksione me qëllim që në mënyrë efikase dhe efektive të sigurohen, të renditen (shpërndahen) dhe të shfrytëzohen potencialet njerëzore dhe resurset tjera   fizike,   procesi    i </a:t>
            </a:r>
            <a:r>
              <a:rPr lang="sq-AL" sz="3000" i="1" dirty="0" err="1" smtClean="0">
                <a:solidFill>
                  <a:schemeClr val="bg2">
                    <a:lumMod val="10000"/>
                  </a:schemeClr>
                </a:solidFill>
              </a:rPr>
              <a:t>menaxhmentit</a:t>
            </a:r>
            <a:r>
              <a:rPr lang="sq-AL" sz="3000" i="1" dirty="0" smtClean="0">
                <a:solidFill>
                  <a:schemeClr val="bg2">
                    <a:lumMod val="10000"/>
                  </a:schemeClr>
                </a:solidFill>
              </a:rPr>
              <a:t>   përmban</a:t>
            </a:r>
            <a:r>
              <a:rPr lang="en-US" sz="3000" i="1" dirty="0" smtClean="0">
                <a:solidFill>
                  <a:schemeClr val="bg2">
                    <a:lumMod val="10000"/>
                  </a:schemeClr>
                </a:solidFill>
              </a:rPr>
              <a:t>m</a:t>
            </a:r>
            <a:r>
              <a:rPr lang="sq-AL" sz="3000" i="1" dirty="0" smtClean="0">
                <a:solidFill>
                  <a:schemeClr val="bg2">
                    <a:lumMod val="10000"/>
                  </a:schemeClr>
                </a:solidFill>
              </a:rPr>
              <a:t>   disa   funksione  të cilat   e karakterizojnë edhe </a:t>
            </a:r>
            <a:r>
              <a:rPr lang="sq-AL" sz="3000" i="1" dirty="0" err="1" smtClean="0">
                <a:solidFill>
                  <a:schemeClr val="bg2">
                    <a:lumMod val="10000"/>
                  </a:schemeClr>
                </a:solidFill>
              </a:rPr>
              <a:t>definimin</a:t>
            </a:r>
            <a:r>
              <a:rPr lang="sq-AL" sz="3000" i="1" dirty="0" smtClean="0">
                <a:solidFill>
                  <a:schemeClr val="bg2">
                    <a:lumMod val="10000"/>
                  </a:schemeClr>
                </a:solidFill>
              </a:rPr>
              <a:t> e këtij koncepti.</a:t>
            </a:r>
            <a:endParaRPr lang="en-US" sz="3000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q-A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Planifikimi (</a:t>
            </a:r>
            <a:r>
              <a:rPr lang="sq-AL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Planing</a:t>
            </a:r>
            <a:r>
              <a:rPr lang="sq-A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  <a:defRPr/>
            </a:pPr>
            <a:r>
              <a:rPr lang="sq-AL" sz="2400" dirty="0" smtClean="0">
                <a:latin typeface="Arial" pitchFamily="34" charset="0"/>
                <a:cs typeface="Arial" pitchFamily="34" charset="0"/>
              </a:rPr>
              <a:t>	Procesi i planifikimi përfshin zgjidhjen e detyrave dhe qëllimeve, të aksioneve me ndihmën e të cilave mund të arrihen ato. Përfshin marrjen e vendimeve përkatësisht zgjedhjen e drejtimeve të ardhme të aksioneve midis alternativave të mundshme. Procesi para marrjes së vendimit quhet studim </a:t>
            </a:r>
            <a:r>
              <a:rPr lang="sq-AL" sz="2400" dirty="0" err="1" smtClean="0">
                <a:latin typeface="Arial" pitchFamily="34" charset="0"/>
                <a:cs typeface="Arial" pitchFamily="34" charset="0"/>
              </a:rPr>
              <a:t>planor</a:t>
            </a:r>
            <a:r>
              <a:rPr lang="sq-AL" sz="2400" dirty="0" smtClean="0">
                <a:latin typeface="Arial" pitchFamily="34" charset="0"/>
                <a:cs typeface="Arial" pitchFamily="34" charset="0"/>
              </a:rPr>
              <a:t>, analizë  apo propozim.</a:t>
            </a:r>
          </a:p>
          <a:p>
            <a:pPr marL="365760" indent="-256032" algn="just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  <a:defRPr/>
            </a:pPr>
            <a:endParaRPr lang="sq-AL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Organizimi (</a:t>
            </a:r>
            <a:r>
              <a:rPr lang="sq-AL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Organizing</a:t>
            </a:r>
            <a:r>
              <a:rPr lang="sq-A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sq-AL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  <a:defRPr/>
            </a:pPr>
            <a:r>
              <a:rPr lang="sq-AL" sz="2400" dirty="0" smtClean="0">
                <a:latin typeface="Arial" pitchFamily="34" charset="0"/>
                <a:cs typeface="Arial" pitchFamily="34" charset="0"/>
              </a:rPr>
              <a:t>	Procesi i Organizimi si funksion kryen </a:t>
            </a:r>
            <a:r>
              <a:rPr lang="sq-AL" sz="2400" dirty="0" err="1" smtClean="0">
                <a:latin typeface="Arial" pitchFamily="34" charset="0"/>
                <a:cs typeface="Arial" pitchFamily="34" charset="0"/>
              </a:rPr>
              <a:t>shpëmdarjen</a:t>
            </a:r>
            <a:r>
              <a:rPr lang="sq-AL" sz="2400" dirty="0" smtClean="0">
                <a:latin typeface="Arial" pitchFamily="34" charset="0"/>
                <a:cs typeface="Arial" pitchFamily="34" charset="0"/>
              </a:rPr>
              <a:t> e punës dhe të detyrave dhe vendos marrëdhënie midis të punësuarve në organizatë ashtu që planet të mund të realizohen me sukses.</a:t>
            </a:r>
          </a:p>
          <a:p>
            <a:pPr marL="365760" indent="-256032" algn="just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Bazat e Menaxhimit  ( Management )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AU" smtClean="0"/>
              <a:t>1</a:t>
            </a:r>
            <a:r>
              <a:rPr lang="en-AU" smtClean="0">
                <a:cs typeface="Arial" charset="0"/>
              </a:rPr>
              <a:t>–</a:t>
            </a:r>
            <a:fld id="{56313EAB-CB90-4B91-8E13-9B400DA0298A}" type="slidenum">
              <a:rPr lang="en-AU" smtClean="0"/>
              <a:pPr/>
              <a:t>25</a:t>
            </a:fld>
            <a:endParaRPr lang="en-AU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67625" cy="7826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1200"/>
              </a:spcAft>
              <a:defRPr/>
            </a:pPr>
            <a:r>
              <a:rPr lang="sq-AL" sz="3600" b="1" i="1" dirty="0" err="1" smtClean="0"/>
              <a:t>Menaxhmenti</a:t>
            </a:r>
            <a:r>
              <a:rPr lang="sq-AL" sz="3600" b="1" i="1" dirty="0" smtClean="0"/>
              <a:t> si</a:t>
            </a:r>
            <a:r>
              <a:rPr lang="en-US" sz="3600" b="1" i="1" dirty="0" smtClean="0"/>
              <a:t> </a:t>
            </a:r>
            <a:r>
              <a:rPr lang="sq-AL" sz="3600" b="1" i="1" dirty="0" smtClean="0"/>
              <a:t>proces</a:t>
            </a:r>
            <a:endParaRPr lang="en-AU" sz="36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</p:spTree>
  </p:cSld>
  <p:clrMapOvr>
    <a:masterClrMapping/>
  </p:clrMapOvr>
  <p:transition spd="slow">
    <p:cover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4000" b="1" i="1" dirty="0" err="1" smtClean="0"/>
              <a:t>Menaxhmenti</a:t>
            </a:r>
            <a:r>
              <a:rPr lang="sq-AL" sz="4000" b="1" i="1" dirty="0" smtClean="0"/>
              <a:t> si</a:t>
            </a:r>
            <a:r>
              <a:rPr lang="en-US" sz="4000" b="1" i="1" dirty="0" smtClean="0"/>
              <a:t> </a:t>
            </a:r>
            <a:r>
              <a:rPr lang="sq-AL" sz="4000" b="1" i="1" dirty="0" smtClean="0"/>
              <a:t>proces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76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q-AL" sz="2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q-A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Personeli (</a:t>
            </a:r>
            <a:r>
              <a:rPr lang="sq-AL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Staffing</a:t>
            </a:r>
            <a:r>
              <a:rPr lang="sq-A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                                                       </a:t>
            </a:r>
            <a:r>
              <a:rPr lang="sq-AL" sz="2400" dirty="0" smtClean="0">
                <a:latin typeface="Arial" pitchFamily="34" charset="0"/>
                <a:cs typeface="Arial" pitchFamily="34" charset="0"/>
              </a:rPr>
              <a:t>Procesi i personelit përfshin  planifikimin e njerëzve, rekrutimin, seleksionimin, orientimin, trajnimin, zhvillimin </a:t>
            </a:r>
          </a:p>
          <a:p>
            <a:pPr>
              <a:buNone/>
            </a:pPr>
            <a:endParaRPr lang="sq-AL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Udhëheqja (</a:t>
            </a:r>
            <a:r>
              <a:rPr lang="sq-AL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Leading</a:t>
            </a:r>
            <a:r>
              <a:rPr lang="sq-A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sq-AL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Tx/>
              <a:buNone/>
              <a:defRPr/>
            </a:pPr>
            <a:r>
              <a:rPr lang="sq-AL" sz="2400" dirty="0" smtClean="0">
                <a:latin typeface="Arial" pitchFamily="34" charset="0"/>
                <a:cs typeface="Arial" pitchFamily="34" charset="0"/>
              </a:rPr>
              <a:t>	Procesi i ndikimit tek të tjerët që të përfshihen në sjellje pune të nevojshme për të arritur qëllimet organizative.</a:t>
            </a:r>
          </a:p>
          <a:p>
            <a:pPr marL="365760" indent="-256032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Tx/>
              <a:buNone/>
              <a:defRPr/>
            </a:pPr>
            <a:endParaRPr lang="sq-AL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q-A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Kontrolli (</a:t>
            </a:r>
            <a:r>
              <a:rPr lang="sq-AL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Controlling</a:t>
            </a:r>
            <a:r>
              <a:rPr lang="sq-A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sq-AL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FontTx/>
              <a:buNone/>
              <a:defRPr/>
            </a:pPr>
            <a:r>
              <a:rPr lang="sq-AL" sz="2400" dirty="0" smtClean="0">
                <a:latin typeface="Arial" pitchFamily="34" charset="0"/>
                <a:cs typeface="Arial" pitchFamily="34" charset="0"/>
              </a:rPr>
              <a:t>	Procesi i rregullimit të aktiviteteve organizative ashtu që </a:t>
            </a:r>
            <a:r>
              <a:rPr lang="sq-AL" sz="2400" dirty="0" err="1" smtClean="0">
                <a:latin typeface="Arial" pitchFamily="34" charset="0"/>
                <a:cs typeface="Arial" pitchFamily="34" charset="0"/>
              </a:rPr>
              <a:t>performanca</a:t>
            </a:r>
            <a:r>
              <a:rPr lang="sq-AL" sz="2400" dirty="0" smtClean="0">
                <a:latin typeface="Arial" pitchFamily="34" charset="0"/>
                <a:cs typeface="Arial" pitchFamily="34" charset="0"/>
              </a:rPr>
              <a:t> reale të jetë </a:t>
            </a:r>
            <a:r>
              <a:rPr lang="sq-AL" sz="2400" dirty="0" err="1" smtClean="0">
                <a:latin typeface="Arial" pitchFamily="34" charset="0"/>
                <a:cs typeface="Arial" pitchFamily="34" charset="0"/>
              </a:rPr>
              <a:t>konform</a:t>
            </a:r>
            <a:r>
              <a:rPr lang="sq-AL" sz="2400" dirty="0" smtClean="0">
                <a:latin typeface="Arial" pitchFamily="34" charset="0"/>
                <a:cs typeface="Arial" pitchFamily="34" charset="0"/>
              </a:rPr>
              <a:t> me standardet dhe qëllimet e pritura të organizatës.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1371600"/>
            <a:ext cx="8142288" cy="4648200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ct val="20000"/>
              </a:spcAft>
              <a:buFontTx/>
              <a:buNone/>
              <a:defRPr/>
            </a:pPr>
            <a:r>
              <a:rPr lang="en-US" dirty="0" smtClean="0"/>
              <a:t>	</a:t>
            </a:r>
            <a:r>
              <a:rPr lang="sq-AL" dirty="0" smtClean="0"/>
              <a:t>Që të jetë i suksesshëm, funksionet e planifikimit, organizimit, udhëheqjes dhe kontrollit duhet që të lidhen me:</a:t>
            </a:r>
          </a:p>
          <a:p>
            <a:pPr marL="1188720" lvl="3" indent="-256032" algn="just">
              <a:spcAft>
                <a:spcPct val="20000"/>
              </a:spcAft>
              <a:buFont typeface="Wingdings" pitchFamily="2" charset="2"/>
              <a:buChar char="§"/>
              <a:defRPr/>
            </a:pPr>
            <a:r>
              <a:rPr lang="sq-AL" sz="2800" dirty="0" smtClean="0">
                <a:solidFill>
                  <a:schemeClr val="accent2">
                    <a:lumMod val="50000"/>
                  </a:schemeClr>
                </a:solidFill>
              </a:rPr>
              <a:t>agjendën e punës</a:t>
            </a:r>
          </a:p>
          <a:p>
            <a:pPr marL="1188720" lvl="3" indent="-256032" algn="just">
              <a:spcAft>
                <a:spcPct val="20000"/>
              </a:spcAft>
              <a:buFont typeface="Wingdings" pitchFamily="2" charset="2"/>
              <a:buChar char="§"/>
              <a:defRPr/>
            </a:pPr>
            <a:r>
              <a:rPr lang="sq-AL" sz="2800" dirty="0" smtClean="0">
                <a:solidFill>
                  <a:schemeClr val="accent2">
                    <a:lumMod val="50000"/>
                  </a:schemeClr>
                </a:solidFill>
              </a:rPr>
              <a:t>metodat dhe rolet e punës.</a:t>
            </a:r>
          </a:p>
          <a:p>
            <a:pPr marL="365760" indent="-256032" algn="just" eaLnBrk="1" fontAlgn="auto" hangingPunct="1">
              <a:spcAft>
                <a:spcPct val="20000"/>
              </a:spcAft>
              <a:buFontTx/>
              <a:buNone/>
              <a:defRPr/>
            </a:pPr>
            <a:r>
              <a:rPr lang="en-US" sz="2800" dirty="0" smtClean="0"/>
              <a:t>	</a:t>
            </a:r>
            <a:r>
              <a:rPr lang="sq-AL" dirty="0" smtClean="0"/>
              <a:t>Me ndërvarësi nga pishina e diturive organizative dhe shkathtësive të menaxhimit, e cila shpien në:</a:t>
            </a:r>
          </a:p>
          <a:p>
            <a:pPr marL="1188720" lvl="3" indent="-256032" algn="just">
              <a:spcAft>
                <a:spcPct val="20000"/>
              </a:spcAft>
              <a:buFont typeface="Wingdings" pitchFamily="2" charset="2"/>
              <a:buChar char="§"/>
              <a:defRPr/>
            </a:pPr>
            <a:r>
              <a:rPr lang="sq-AL" sz="2800" dirty="0" err="1" smtClean="0">
                <a:solidFill>
                  <a:schemeClr val="accent2">
                    <a:lumMod val="50000"/>
                  </a:schemeClr>
                </a:solidFill>
              </a:rPr>
              <a:t>performancën</a:t>
            </a:r>
            <a:r>
              <a:rPr lang="sq-AL" sz="2800" dirty="0" smtClean="0">
                <a:solidFill>
                  <a:schemeClr val="accent2">
                    <a:lumMod val="50000"/>
                  </a:schemeClr>
                </a:solidFill>
              </a:rPr>
              <a:t> e organizatës.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sq-AL" smtClean="0"/>
              <a:t>Bazat e Menaxhimit  ( Management )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sq-AL" smtClean="0"/>
              <a:t>1</a:t>
            </a:r>
            <a:r>
              <a:rPr lang="sq-AL" smtClean="0">
                <a:cs typeface="Arial" charset="0"/>
              </a:rPr>
              <a:t>–</a:t>
            </a:r>
            <a:fld id="{16913055-535C-433A-817B-B3766F439D6F}" type="slidenum">
              <a:rPr lang="sq-AL" smtClean="0"/>
              <a:pPr/>
              <a:t>27</a:t>
            </a:fld>
            <a:endParaRPr lang="sq-AL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7905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4000" b="1" i="1" dirty="0" err="1" smtClean="0"/>
              <a:t>Menaxhmenti</a:t>
            </a:r>
            <a:r>
              <a:rPr lang="sq-AL" sz="4000" b="1" i="1" dirty="0" smtClean="0"/>
              <a:t> si</a:t>
            </a:r>
            <a:r>
              <a:rPr lang="en-US" sz="4000" b="1" i="1" dirty="0" smtClean="0"/>
              <a:t> </a:t>
            </a:r>
            <a:r>
              <a:rPr lang="sq-AL" sz="4000" b="1" i="1" dirty="0" smtClean="0"/>
              <a:t>proces</a:t>
            </a:r>
            <a:endParaRPr lang="sq-AL" sz="4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</p:spTree>
  </p:cSld>
  <p:clrMapOvr>
    <a:masterClrMapping/>
  </p:clrMapOvr>
  <p:transition spd="slow">
    <p:cover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4"/>
          <p:cNvSpPr>
            <a:spLocks noChangeArrowheads="1"/>
          </p:cNvSpPr>
          <p:nvPr/>
        </p:nvSpPr>
        <p:spPr bwMode="auto">
          <a:xfrm>
            <a:off x="1676400" y="457200"/>
            <a:ext cx="5791200" cy="5486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900" b="0"/>
          </a:p>
        </p:txBody>
      </p:sp>
      <p:sp>
        <p:nvSpPr>
          <p:cNvPr id="11267" name="Oval 5"/>
          <p:cNvSpPr>
            <a:spLocks noChangeArrowheads="1"/>
          </p:cNvSpPr>
          <p:nvPr/>
        </p:nvSpPr>
        <p:spPr bwMode="auto">
          <a:xfrm>
            <a:off x="3200400" y="1828800"/>
            <a:ext cx="2819400" cy="2667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solidFill>
                <a:srgbClr val="FF0000"/>
              </a:solidFill>
            </a:endParaRPr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 flipV="1">
            <a:off x="4572000" y="304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6019800" y="3124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 flipH="1">
            <a:off x="685800" y="3200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>
            <a:off x="3048000" y="4343400"/>
            <a:ext cx="990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5181600" y="44196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4191000" y="44958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Mardheniet e punes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4953000" y="4953000"/>
            <a:ext cx="838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Vlersimi </a:t>
            </a:r>
          </a:p>
        </p:txBody>
      </p:sp>
      <p:sp>
        <p:nvSpPr>
          <p:cNvPr id="11275" name="Text Box 13"/>
          <p:cNvSpPr txBox="1">
            <a:spLocks noChangeArrowheads="1"/>
          </p:cNvSpPr>
          <p:nvPr/>
        </p:nvSpPr>
        <p:spPr bwMode="auto">
          <a:xfrm>
            <a:off x="4267200" y="5486400"/>
            <a:ext cx="762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Vendosja </a:t>
            </a:r>
          </a:p>
        </p:txBody>
      </p:sp>
      <p:sp>
        <p:nvSpPr>
          <p:cNvPr id="11276" name="Text Box 14"/>
          <p:cNvSpPr txBox="1">
            <a:spLocks noChangeArrowheads="1"/>
          </p:cNvSpPr>
          <p:nvPr/>
        </p:nvSpPr>
        <p:spPr bwMode="auto">
          <a:xfrm>
            <a:off x="3657600" y="495300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Pagesa </a:t>
            </a:r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>
            <a:off x="4800600" y="4724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 flipH="1">
            <a:off x="4800600" y="5257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 flipH="1" flipV="1">
            <a:off x="40386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 flipV="1">
            <a:off x="4038600" y="4724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Text Box 19"/>
          <p:cNvSpPr txBox="1">
            <a:spLocks noChangeArrowheads="1"/>
          </p:cNvSpPr>
          <p:nvPr/>
        </p:nvSpPr>
        <p:spPr bwMode="auto">
          <a:xfrm>
            <a:off x="4114800" y="609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Qellimet </a:t>
            </a:r>
          </a:p>
        </p:txBody>
      </p:sp>
      <p:sp>
        <p:nvSpPr>
          <p:cNvPr id="11282" name="Text Box 20"/>
          <p:cNvSpPr txBox="1">
            <a:spLocks noChangeArrowheads="1"/>
          </p:cNvSpPr>
          <p:nvPr/>
        </p:nvSpPr>
        <p:spPr bwMode="auto">
          <a:xfrm>
            <a:off x="4953000" y="9906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Strategjia</a:t>
            </a:r>
          </a:p>
        </p:txBody>
      </p:sp>
      <p:sp>
        <p:nvSpPr>
          <p:cNvPr id="11283" name="Text Box 21"/>
          <p:cNvSpPr txBox="1">
            <a:spLocks noChangeArrowheads="1"/>
          </p:cNvSpPr>
          <p:nvPr/>
        </p:nvSpPr>
        <p:spPr bwMode="auto">
          <a:xfrm>
            <a:off x="5334000" y="1447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Parashikimi</a:t>
            </a:r>
          </a:p>
        </p:txBody>
      </p:sp>
      <p:sp>
        <p:nvSpPr>
          <p:cNvPr id="11284" name="Text Box 22"/>
          <p:cNvSpPr txBox="1">
            <a:spLocks noChangeArrowheads="1"/>
          </p:cNvSpPr>
          <p:nvPr/>
        </p:nvSpPr>
        <p:spPr bwMode="auto">
          <a:xfrm>
            <a:off x="5867400" y="18288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Politika</a:t>
            </a:r>
          </a:p>
        </p:txBody>
      </p:sp>
      <p:sp>
        <p:nvSpPr>
          <p:cNvPr id="11285" name="Text Box 23"/>
          <p:cNvSpPr txBox="1">
            <a:spLocks noChangeArrowheads="1"/>
          </p:cNvSpPr>
          <p:nvPr/>
        </p:nvSpPr>
        <p:spPr bwMode="auto">
          <a:xfrm>
            <a:off x="6172200" y="22860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Buxheti</a:t>
            </a:r>
          </a:p>
        </p:txBody>
      </p:sp>
      <p:sp>
        <p:nvSpPr>
          <p:cNvPr id="11286" name="Text Box 24"/>
          <p:cNvSpPr txBox="1">
            <a:spLocks noChangeArrowheads="1"/>
          </p:cNvSpPr>
          <p:nvPr/>
        </p:nvSpPr>
        <p:spPr bwMode="auto">
          <a:xfrm>
            <a:off x="6172200" y="27432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Planet</a:t>
            </a:r>
          </a:p>
        </p:txBody>
      </p:sp>
      <p:sp>
        <p:nvSpPr>
          <p:cNvPr id="11287" name="Text Box 25"/>
          <p:cNvSpPr txBox="1">
            <a:spLocks noChangeArrowheads="1"/>
          </p:cNvSpPr>
          <p:nvPr/>
        </p:nvSpPr>
        <p:spPr bwMode="auto">
          <a:xfrm>
            <a:off x="6172200" y="3200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Ndarja e punes</a:t>
            </a:r>
          </a:p>
        </p:txBody>
      </p:sp>
      <p:sp>
        <p:nvSpPr>
          <p:cNvPr id="11288" name="Text Box 26"/>
          <p:cNvSpPr txBox="1">
            <a:spLocks noChangeArrowheads="1"/>
          </p:cNvSpPr>
          <p:nvPr/>
        </p:nvSpPr>
        <p:spPr bwMode="auto">
          <a:xfrm>
            <a:off x="6096000" y="35052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Autoriteti</a:t>
            </a:r>
          </a:p>
        </p:txBody>
      </p:sp>
      <p:sp>
        <p:nvSpPr>
          <p:cNvPr id="11289" name="Text Box 27"/>
          <p:cNvSpPr txBox="1">
            <a:spLocks noChangeArrowheads="1"/>
          </p:cNvSpPr>
          <p:nvPr/>
        </p:nvSpPr>
        <p:spPr bwMode="auto">
          <a:xfrm>
            <a:off x="5943600" y="38862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Delegimi</a:t>
            </a:r>
          </a:p>
        </p:txBody>
      </p:sp>
      <p:sp>
        <p:nvSpPr>
          <p:cNvPr id="11290" name="Text Box 28"/>
          <p:cNvSpPr txBox="1">
            <a:spLocks noChangeArrowheads="1"/>
          </p:cNvSpPr>
          <p:nvPr/>
        </p:nvSpPr>
        <p:spPr bwMode="auto">
          <a:xfrm>
            <a:off x="5715000" y="42672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Departamentalizimi</a:t>
            </a:r>
          </a:p>
        </p:txBody>
      </p:sp>
      <p:sp>
        <p:nvSpPr>
          <p:cNvPr id="11291" name="Text Box 29"/>
          <p:cNvSpPr txBox="1">
            <a:spLocks noChangeArrowheads="1"/>
          </p:cNvSpPr>
          <p:nvPr/>
        </p:nvSpPr>
        <p:spPr bwMode="auto">
          <a:xfrm>
            <a:off x="5334000" y="4648200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Vellimi I menaxhmentit</a:t>
            </a:r>
          </a:p>
        </p:txBody>
      </p:sp>
      <p:sp>
        <p:nvSpPr>
          <p:cNvPr id="11292" name="Text Box 30"/>
          <p:cNvSpPr txBox="1">
            <a:spLocks noChangeArrowheads="1"/>
          </p:cNvSpPr>
          <p:nvPr/>
        </p:nvSpPr>
        <p:spPr bwMode="auto">
          <a:xfrm>
            <a:off x="2362200" y="4800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Sjelljet e punetoreve</a:t>
            </a:r>
          </a:p>
        </p:txBody>
      </p:sp>
      <p:sp>
        <p:nvSpPr>
          <p:cNvPr id="11293" name="Text Box 31"/>
          <p:cNvSpPr txBox="1">
            <a:spLocks noChangeArrowheads="1"/>
          </p:cNvSpPr>
          <p:nvPr/>
        </p:nvSpPr>
        <p:spPr bwMode="auto">
          <a:xfrm>
            <a:off x="1981200" y="43434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Komunikimi</a:t>
            </a:r>
          </a:p>
        </p:txBody>
      </p:sp>
      <p:sp>
        <p:nvSpPr>
          <p:cNvPr id="11294" name="Text Box 32"/>
          <p:cNvSpPr txBox="1">
            <a:spLocks noChangeArrowheads="1"/>
          </p:cNvSpPr>
          <p:nvPr/>
        </p:nvSpPr>
        <p:spPr bwMode="auto">
          <a:xfrm>
            <a:off x="1905000" y="38862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Motivimi</a:t>
            </a:r>
          </a:p>
        </p:txBody>
      </p:sp>
      <p:sp>
        <p:nvSpPr>
          <p:cNvPr id="11295" name="Text Box 33"/>
          <p:cNvSpPr txBox="1">
            <a:spLocks noChangeArrowheads="1"/>
          </p:cNvSpPr>
          <p:nvPr/>
        </p:nvSpPr>
        <p:spPr bwMode="auto">
          <a:xfrm>
            <a:off x="1905000" y="33528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Drejtimi</a:t>
            </a:r>
          </a:p>
        </p:txBody>
      </p:sp>
      <p:sp>
        <p:nvSpPr>
          <p:cNvPr id="11296" name="Text Box 34"/>
          <p:cNvSpPr txBox="1">
            <a:spLocks noChangeArrowheads="1"/>
          </p:cNvSpPr>
          <p:nvPr/>
        </p:nvSpPr>
        <p:spPr bwMode="auto">
          <a:xfrm>
            <a:off x="1828800" y="27432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Standardet</a:t>
            </a:r>
          </a:p>
        </p:txBody>
      </p:sp>
      <p:sp>
        <p:nvSpPr>
          <p:cNvPr id="11297" name="Text Box 35"/>
          <p:cNvSpPr txBox="1">
            <a:spLocks noChangeArrowheads="1"/>
          </p:cNvSpPr>
          <p:nvPr/>
        </p:nvSpPr>
        <p:spPr bwMode="auto">
          <a:xfrm>
            <a:off x="2057400" y="21336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Masat</a:t>
            </a:r>
          </a:p>
        </p:txBody>
      </p:sp>
      <p:sp>
        <p:nvSpPr>
          <p:cNvPr id="11298" name="Text Box 36"/>
          <p:cNvSpPr txBox="1">
            <a:spLocks noChangeArrowheads="1"/>
          </p:cNvSpPr>
          <p:nvPr/>
        </p:nvSpPr>
        <p:spPr bwMode="auto">
          <a:xfrm>
            <a:off x="2438400" y="16002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Krahasimi</a:t>
            </a:r>
          </a:p>
        </p:txBody>
      </p:sp>
      <p:sp>
        <p:nvSpPr>
          <p:cNvPr id="11299" name="Text Box 37"/>
          <p:cNvSpPr txBox="1">
            <a:spLocks noChangeArrowheads="1"/>
          </p:cNvSpPr>
          <p:nvPr/>
        </p:nvSpPr>
        <p:spPr bwMode="auto">
          <a:xfrm>
            <a:off x="2895600" y="10668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Korrigjimi</a:t>
            </a:r>
          </a:p>
        </p:txBody>
      </p:sp>
      <p:sp>
        <p:nvSpPr>
          <p:cNvPr id="11300" name="Line 38"/>
          <p:cNvSpPr>
            <a:spLocks noChangeShapeType="1"/>
          </p:cNvSpPr>
          <p:nvPr/>
        </p:nvSpPr>
        <p:spPr bwMode="auto">
          <a:xfrm>
            <a:off x="4876800" y="762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1" name="Line 39"/>
          <p:cNvSpPr>
            <a:spLocks noChangeShapeType="1"/>
          </p:cNvSpPr>
          <p:nvPr/>
        </p:nvSpPr>
        <p:spPr bwMode="auto">
          <a:xfrm>
            <a:off x="5791200" y="1219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2" name="Line 40"/>
          <p:cNvSpPr>
            <a:spLocks noChangeShapeType="1"/>
          </p:cNvSpPr>
          <p:nvPr/>
        </p:nvSpPr>
        <p:spPr bwMode="auto">
          <a:xfrm>
            <a:off x="6324600" y="1676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3" name="Line 41"/>
          <p:cNvSpPr>
            <a:spLocks noChangeShapeType="1"/>
          </p:cNvSpPr>
          <p:nvPr/>
        </p:nvSpPr>
        <p:spPr bwMode="auto">
          <a:xfrm>
            <a:off x="6553200" y="205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4" name="Line 42"/>
          <p:cNvSpPr>
            <a:spLocks noChangeShapeType="1"/>
          </p:cNvSpPr>
          <p:nvPr/>
        </p:nvSpPr>
        <p:spPr bwMode="auto">
          <a:xfrm>
            <a:off x="6781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5" name="Line 43"/>
          <p:cNvSpPr>
            <a:spLocks noChangeShapeType="1"/>
          </p:cNvSpPr>
          <p:nvPr/>
        </p:nvSpPr>
        <p:spPr bwMode="auto">
          <a:xfrm>
            <a:off x="67818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6" name="Line 44"/>
          <p:cNvSpPr>
            <a:spLocks noChangeShapeType="1"/>
          </p:cNvSpPr>
          <p:nvPr/>
        </p:nvSpPr>
        <p:spPr bwMode="auto">
          <a:xfrm flipH="1">
            <a:off x="6705600" y="3733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7" name="Line 45"/>
          <p:cNvSpPr>
            <a:spLocks noChangeShapeType="1"/>
          </p:cNvSpPr>
          <p:nvPr/>
        </p:nvSpPr>
        <p:spPr bwMode="auto">
          <a:xfrm flipH="1">
            <a:off x="640080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8" name="Line 46"/>
          <p:cNvSpPr>
            <a:spLocks noChangeShapeType="1"/>
          </p:cNvSpPr>
          <p:nvPr/>
        </p:nvSpPr>
        <p:spPr bwMode="auto">
          <a:xfrm flipH="1">
            <a:off x="6172200" y="4495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9" name="Line 47"/>
          <p:cNvSpPr>
            <a:spLocks noChangeShapeType="1"/>
          </p:cNvSpPr>
          <p:nvPr/>
        </p:nvSpPr>
        <p:spPr bwMode="auto">
          <a:xfrm flipH="1" flipV="1">
            <a:off x="2743200" y="4572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10" name="Line 48"/>
          <p:cNvSpPr>
            <a:spLocks noChangeShapeType="1"/>
          </p:cNvSpPr>
          <p:nvPr/>
        </p:nvSpPr>
        <p:spPr bwMode="auto">
          <a:xfrm flipH="1" flipV="1">
            <a:off x="2514600" y="4114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11" name="Line 49"/>
          <p:cNvSpPr>
            <a:spLocks noChangeShapeType="1"/>
          </p:cNvSpPr>
          <p:nvPr/>
        </p:nvSpPr>
        <p:spPr bwMode="auto">
          <a:xfrm flipH="1" flipV="1">
            <a:off x="2438400" y="35814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12" name="Line 50"/>
          <p:cNvSpPr>
            <a:spLocks noChangeShapeType="1"/>
          </p:cNvSpPr>
          <p:nvPr/>
        </p:nvSpPr>
        <p:spPr bwMode="auto">
          <a:xfrm flipV="1">
            <a:off x="25146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13" name="Line 51"/>
          <p:cNvSpPr>
            <a:spLocks noChangeShapeType="1"/>
          </p:cNvSpPr>
          <p:nvPr/>
        </p:nvSpPr>
        <p:spPr bwMode="auto">
          <a:xfrm flipV="1">
            <a:off x="2743200" y="1828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14" name="Line 52"/>
          <p:cNvSpPr>
            <a:spLocks noChangeShapeType="1"/>
          </p:cNvSpPr>
          <p:nvPr/>
        </p:nvSpPr>
        <p:spPr bwMode="auto">
          <a:xfrm flipV="1">
            <a:off x="3124200" y="1295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15" name="Line 53"/>
          <p:cNvSpPr>
            <a:spLocks noChangeShapeType="1"/>
          </p:cNvSpPr>
          <p:nvPr/>
        </p:nvSpPr>
        <p:spPr bwMode="auto">
          <a:xfrm flipV="1">
            <a:off x="3657600" y="762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16" name="Oval 61"/>
          <p:cNvSpPr>
            <a:spLocks noChangeArrowheads="1"/>
          </p:cNvSpPr>
          <p:nvPr/>
        </p:nvSpPr>
        <p:spPr bwMode="auto">
          <a:xfrm>
            <a:off x="3810000" y="2514600"/>
            <a:ext cx="1600200" cy="137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11317" name="Text Box 54"/>
          <p:cNvSpPr txBox="1">
            <a:spLocks noChangeArrowheads="1"/>
          </p:cNvSpPr>
          <p:nvPr/>
        </p:nvSpPr>
        <p:spPr bwMode="auto">
          <a:xfrm>
            <a:off x="3124200" y="28194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QELLIMET</a:t>
            </a:r>
          </a:p>
        </p:txBody>
      </p:sp>
      <p:sp>
        <p:nvSpPr>
          <p:cNvPr id="11318" name="Text Box 55"/>
          <p:cNvSpPr txBox="1">
            <a:spLocks noChangeArrowheads="1"/>
          </p:cNvSpPr>
          <p:nvPr/>
        </p:nvSpPr>
        <p:spPr bwMode="auto">
          <a:xfrm>
            <a:off x="7010400" y="7620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err="1"/>
              <a:t>Planifikimi</a:t>
            </a:r>
            <a:endParaRPr lang="en-US" sz="1800" b="1" dirty="0"/>
          </a:p>
        </p:txBody>
      </p:sp>
      <p:sp>
        <p:nvSpPr>
          <p:cNvPr id="11319" name="Text Box 56"/>
          <p:cNvSpPr txBox="1">
            <a:spLocks noChangeArrowheads="1"/>
          </p:cNvSpPr>
          <p:nvPr/>
        </p:nvSpPr>
        <p:spPr bwMode="auto">
          <a:xfrm>
            <a:off x="304800" y="762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 b="1" dirty="0" err="1"/>
              <a:t>Kontrolli</a:t>
            </a:r>
            <a:endParaRPr lang="en-US" sz="1800" b="1" dirty="0"/>
          </a:p>
        </p:txBody>
      </p:sp>
      <p:sp>
        <p:nvSpPr>
          <p:cNvPr id="11320" name="Text Box 57"/>
          <p:cNvSpPr txBox="1">
            <a:spLocks noChangeArrowheads="1"/>
          </p:cNvSpPr>
          <p:nvPr/>
        </p:nvSpPr>
        <p:spPr bwMode="auto">
          <a:xfrm>
            <a:off x="6934200" y="4343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err="1"/>
              <a:t>Organizimi</a:t>
            </a:r>
            <a:endParaRPr lang="en-US" sz="1800" b="1" dirty="0"/>
          </a:p>
        </p:txBody>
      </p:sp>
      <p:sp>
        <p:nvSpPr>
          <p:cNvPr id="11321" name="Text Box 58"/>
          <p:cNvSpPr txBox="1">
            <a:spLocks noChangeArrowheads="1"/>
          </p:cNvSpPr>
          <p:nvPr/>
        </p:nvSpPr>
        <p:spPr bwMode="auto">
          <a:xfrm>
            <a:off x="228600" y="43434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err="1"/>
              <a:t>Udheheqja</a:t>
            </a:r>
            <a:endParaRPr lang="en-US" sz="1800" b="1" dirty="0"/>
          </a:p>
        </p:txBody>
      </p:sp>
      <p:sp>
        <p:nvSpPr>
          <p:cNvPr id="11322" name="Text Box 59"/>
          <p:cNvSpPr txBox="1">
            <a:spLocks noChangeArrowheads="1"/>
          </p:cNvSpPr>
          <p:nvPr/>
        </p:nvSpPr>
        <p:spPr bwMode="auto">
          <a:xfrm>
            <a:off x="3429000" y="59436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Personeli</a:t>
            </a:r>
          </a:p>
        </p:txBody>
      </p:sp>
      <p:sp>
        <p:nvSpPr>
          <p:cNvPr id="11323" name="Text Box 60"/>
          <p:cNvSpPr txBox="1">
            <a:spLocks noChangeArrowheads="1"/>
          </p:cNvSpPr>
          <p:nvPr/>
        </p:nvSpPr>
        <p:spPr bwMode="auto">
          <a:xfrm>
            <a:off x="2819400" y="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2000" b="1" dirty="0" err="1" smtClean="0">
                <a:solidFill>
                  <a:srgbClr val="002060"/>
                </a:solidFill>
              </a:rPr>
              <a:t>Menaxhmenti</a:t>
            </a:r>
            <a:r>
              <a:rPr lang="sq-AL" sz="2000" b="1" dirty="0" smtClean="0">
                <a:solidFill>
                  <a:srgbClr val="002060"/>
                </a:solidFill>
              </a:rPr>
              <a:t> si Proces</a:t>
            </a:r>
            <a:endParaRPr lang="sq-AL" sz="2000" b="1" dirty="0">
              <a:solidFill>
                <a:srgbClr val="002060"/>
              </a:solidFill>
            </a:endParaRPr>
          </a:p>
        </p:txBody>
      </p:sp>
      <p:sp>
        <p:nvSpPr>
          <p:cNvPr id="11324" name="Text Box 62"/>
          <p:cNvSpPr txBox="1">
            <a:spLocks noChangeArrowheads="1"/>
          </p:cNvSpPr>
          <p:nvPr/>
        </p:nvSpPr>
        <p:spPr bwMode="auto">
          <a:xfrm>
            <a:off x="7239000" y="12192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</a:rPr>
              <a:t>Ku jemi tani?</a:t>
            </a:r>
          </a:p>
        </p:txBody>
      </p:sp>
      <p:sp>
        <p:nvSpPr>
          <p:cNvPr id="11325" name="Text Box 63"/>
          <p:cNvSpPr txBox="1">
            <a:spLocks noChangeArrowheads="1"/>
          </p:cNvSpPr>
          <p:nvPr/>
        </p:nvSpPr>
        <p:spPr bwMode="auto">
          <a:xfrm>
            <a:off x="7239000" y="15240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rgbClr val="FF0000"/>
                </a:solidFill>
              </a:rPr>
              <a:t>Ku </a:t>
            </a:r>
            <a:r>
              <a:rPr lang="en-US" b="0" dirty="0" err="1">
                <a:solidFill>
                  <a:srgbClr val="FF0000"/>
                </a:solidFill>
              </a:rPr>
              <a:t>duam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te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arrijme</a:t>
            </a:r>
            <a:r>
              <a:rPr lang="en-US" b="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326" name="Text Box 64"/>
          <p:cNvSpPr txBox="1">
            <a:spLocks noChangeArrowheads="1"/>
          </p:cNvSpPr>
          <p:nvPr/>
        </p:nvSpPr>
        <p:spPr bwMode="auto">
          <a:xfrm>
            <a:off x="7391400" y="22098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rgbClr val="FF0000"/>
                </a:solidFill>
              </a:rPr>
              <a:t>Si </a:t>
            </a:r>
            <a:r>
              <a:rPr lang="en-US" b="0" dirty="0" err="1">
                <a:solidFill>
                  <a:srgbClr val="FF0000"/>
                </a:solidFill>
              </a:rPr>
              <a:t>mund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te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arrijm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atje</a:t>
            </a:r>
            <a:r>
              <a:rPr lang="en-US" b="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327" name="Text Box 65"/>
          <p:cNvSpPr txBox="1">
            <a:spLocks noChangeArrowheads="1"/>
          </p:cNvSpPr>
          <p:nvPr/>
        </p:nvSpPr>
        <p:spPr bwMode="auto">
          <a:xfrm>
            <a:off x="6934200" y="4724400"/>
            <a:ext cx="22098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</a:rPr>
              <a:t>Distribuim I pergjegjesive dhe autoritetit ne nivele me te ulta, si dhe krijimi I lidhjeve ne mes niveleve ne menyre qe te dihet kush kujt ti pergjigjet.Si dhe harmonizim I aktiviteteve kah arritja e qellimeve te organizates.</a:t>
            </a:r>
          </a:p>
        </p:txBody>
      </p:sp>
      <p:sp>
        <p:nvSpPr>
          <p:cNvPr id="11328" name="Text Box 66"/>
          <p:cNvSpPr txBox="1">
            <a:spLocks noChangeArrowheads="1"/>
          </p:cNvSpPr>
          <p:nvPr/>
        </p:nvSpPr>
        <p:spPr bwMode="auto">
          <a:xfrm>
            <a:off x="3124200" y="6324600"/>
            <a:ext cx="2895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</a:rPr>
              <a:t>Zgjedhje, rekrutim dhe ushtrim I personelit.</a:t>
            </a:r>
          </a:p>
        </p:txBody>
      </p:sp>
      <p:sp>
        <p:nvSpPr>
          <p:cNvPr id="11329" name="Text Box 67"/>
          <p:cNvSpPr txBox="1">
            <a:spLocks noChangeArrowheads="1"/>
          </p:cNvSpPr>
          <p:nvPr/>
        </p:nvSpPr>
        <p:spPr bwMode="auto">
          <a:xfrm>
            <a:off x="228600" y="4800600"/>
            <a:ext cx="2057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0000"/>
                </a:solidFill>
              </a:rPr>
              <a:t>Ndikimi, Motivimi dhe Drejtimi I personelit te punetoreve me ane te ART-it te Komunikimit.</a:t>
            </a:r>
          </a:p>
        </p:txBody>
      </p:sp>
      <p:sp>
        <p:nvSpPr>
          <p:cNvPr id="11330" name="Text Box 68"/>
          <p:cNvSpPr txBox="1">
            <a:spLocks noChangeArrowheads="1"/>
          </p:cNvSpPr>
          <p:nvPr/>
        </p:nvSpPr>
        <p:spPr bwMode="auto">
          <a:xfrm>
            <a:off x="0" y="1143000"/>
            <a:ext cx="2133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>
                <a:solidFill>
                  <a:srgbClr val="FF0000"/>
                </a:solidFill>
              </a:rPr>
              <a:t>Krahasimi</a:t>
            </a:r>
            <a:r>
              <a:rPr lang="en-US" b="0" dirty="0">
                <a:solidFill>
                  <a:srgbClr val="FF0000"/>
                </a:solidFill>
              </a:rPr>
              <a:t>, </a:t>
            </a:r>
            <a:r>
              <a:rPr lang="en-US" b="0" dirty="0" err="1">
                <a:solidFill>
                  <a:srgbClr val="FF0000"/>
                </a:solidFill>
              </a:rPr>
              <a:t>korrigjimi</a:t>
            </a:r>
            <a:r>
              <a:rPr lang="en-US" b="0" dirty="0">
                <a:solidFill>
                  <a:srgbClr val="FF0000"/>
                </a:solidFill>
              </a:rPr>
              <a:t> I </a:t>
            </a:r>
            <a:r>
              <a:rPr lang="en-US" b="0" dirty="0" err="1">
                <a:solidFill>
                  <a:srgbClr val="FF0000"/>
                </a:solidFill>
              </a:rPr>
              <a:t>rezultateve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te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arrituara</a:t>
            </a:r>
            <a:r>
              <a:rPr lang="en-US" b="0" dirty="0">
                <a:solidFill>
                  <a:srgbClr val="FF0000"/>
                </a:solidFill>
              </a:rPr>
              <a:t> me </a:t>
            </a:r>
            <a:r>
              <a:rPr lang="en-US" b="0" dirty="0" err="1">
                <a:solidFill>
                  <a:srgbClr val="FF0000"/>
                </a:solidFill>
              </a:rPr>
              <a:t>ato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te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planifikuara</a:t>
            </a:r>
            <a:r>
              <a:rPr lang="en-US" b="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7" name="Date Placeholder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sq-AL" sz="2800" b="1" i="1" dirty="0" smtClean="0"/>
              <a:t>Qasja praktike procesit të </a:t>
            </a:r>
            <a:r>
              <a:rPr lang="sq-AL" sz="2800" b="1" i="1" dirty="0" err="1" smtClean="0"/>
              <a:t>menaxhmentit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1"/>
          </a:xfrm>
        </p:spPr>
        <p:txBody>
          <a:bodyPr/>
          <a:lstStyle/>
          <a:p>
            <a:pPr>
              <a:buNone/>
            </a:pPr>
            <a:r>
              <a:rPr lang="sq-AL" dirty="0" smtClean="0"/>
              <a:t>Elementet themelore të funksionimit të organizatave 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(si forma konkrete të organizimit) padyshim janë:</a:t>
            </a:r>
            <a:r>
              <a:rPr lang="en-US" dirty="0" smtClean="0"/>
              <a:t> </a:t>
            </a:r>
          </a:p>
          <a:p>
            <a:pPr lvl="1"/>
            <a:r>
              <a:rPr lang="sq-AL" sz="2800" b="1" i="1" dirty="0" err="1" smtClean="0"/>
              <a:t>inputët</a:t>
            </a:r>
            <a:r>
              <a:rPr lang="sq-AL" sz="2800" i="1" dirty="0" smtClean="0"/>
              <a:t> (hyrjet, resurset, aksionet), </a:t>
            </a:r>
            <a:endParaRPr lang="en-US" sz="2800" i="1" dirty="0" smtClean="0"/>
          </a:p>
          <a:p>
            <a:pPr lvl="1"/>
            <a:r>
              <a:rPr lang="sq-AL" sz="2800" b="1" i="1" dirty="0" smtClean="0"/>
              <a:t>procesi i transformimit </a:t>
            </a:r>
            <a:r>
              <a:rPr lang="sq-AL" sz="2800" i="1" dirty="0" smtClean="0"/>
              <a:t>dhe </a:t>
            </a:r>
            <a:endParaRPr lang="en-US" sz="2800" i="1" dirty="0" smtClean="0"/>
          </a:p>
          <a:p>
            <a:pPr lvl="1"/>
            <a:r>
              <a:rPr lang="sq-AL" sz="2800" b="1" i="1" dirty="0" err="1" smtClean="0"/>
              <a:t>autputet</a:t>
            </a:r>
            <a:r>
              <a:rPr lang="sq-AL" sz="2800" i="1" dirty="0" smtClean="0"/>
              <a:t> (rezultatet, produktet, shërbimet, informatat). </a:t>
            </a:r>
            <a:endParaRPr lang="en-US" sz="2800" i="1" dirty="0" smtClean="0"/>
          </a:p>
          <a:p>
            <a:pPr lvl="1">
              <a:buNone/>
            </a:pPr>
            <a:endParaRPr lang="en-US" dirty="0" smtClean="0"/>
          </a:p>
          <a:p>
            <a:pPr lvl="1" algn="just">
              <a:buNone/>
            </a:pPr>
            <a:r>
              <a:rPr lang="sq-AL" b="1" dirty="0" smtClean="0">
                <a:solidFill>
                  <a:srgbClr val="002060"/>
                </a:solidFill>
              </a:rPr>
              <a:t>P. </a:t>
            </a:r>
            <a:r>
              <a:rPr lang="sq-AL" b="1" dirty="0" err="1" smtClean="0">
                <a:solidFill>
                  <a:srgbClr val="002060"/>
                </a:solidFill>
              </a:rPr>
              <a:t>Driker</a:t>
            </a:r>
            <a:r>
              <a:rPr lang="sq-AL" dirty="0" smtClean="0">
                <a:solidFill>
                  <a:srgbClr val="002060"/>
                </a:solidFill>
              </a:rPr>
              <a:t> </a:t>
            </a:r>
            <a:r>
              <a:rPr lang="sq-AL" dirty="0" smtClean="0"/>
              <a:t>kur thotë se</a:t>
            </a:r>
            <a:r>
              <a:rPr lang="en-US" dirty="0" smtClean="0"/>
              <a:t>” </a:t>
            </a:r>
            <a:r>
              <a:rPr lang="sq-AL" dirty="0" smtClean="0"/>
              <a:t> </a:t>
            </a:r>
            <a:r>
              <a:rPr lang="sq-AL" i="1" dirty="0" smtClean="0"/>
              <a:t>veprimet e </a:t>
            </a:r>
            <a:r>
              <a:rPr lang="sq-AL" i="1" dirty="0" err="1" smtClean="0"/>
              <a:t>menaxhmentit</a:t>
            </a:r>
            <a:r>
              <a:rPr lang="sq-AL" i="1" dirty="0" smtClean="0"/>
              <a:t> përbëhen nga </a:t>
            </a:r>
            <a:r>
              <a:rPr lang="en-US" i="1" dirty="0" smtClean="0"/>
              <a:t> </a:t>
            </a:r>
            <a:r>
              <a:rPr lang="sq-AL" i="1" dirty="0" smtClean="0"/>
              <a:t>organizimi sistematik i </a:t>
            </a:r>
            <a:r>
              <a:rPr lang="en-US" i="1" dirty="0" err="1" smtClean="0"/>
              <a:t>resu</a:t>
            </a:r>
            <a:r>
              <a:rPr lang="sq-AL" i="1" dirty="0" err="1" smtClean="0"/>
              <a:t>rseve</a:t>
            </a:r>
            <a:r>
              <a:rPr lang="sq-AL" i="1" dirty="0" smtClean="0"/>
              <a:t> ekonomike" 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 smtClean="0"/>
              <a:t>Kuptimi i </a:t>
            </a:r>
            <a:r>
              <a:rPr lang="sq-AL" sz="4000" b="1" dirty="0" err="1" smtClean="0"/>
              <a:t>menaxhmentit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sq-AL" dirty="0" smtClean="0"/>
              <a:t>Fjala </a:t>
            </a:r>
            <a:r>
              <a:rPr lang="sq-AL" b="1" i="1" dirty="0" err="1" smtClean="0"/>
              <a:t>menaxhment</a:t>
            </a:r>
            <a:r>
              <a:rPr lang="sq-AL" dirty="0" smtClean="0"/>
              <a:t> rrjedh nga fjala angleze </a:t>
            </a:r>
            <a:r>
              <a:rPr lang="sq-AL" b="1" dirty="0" smtClean="0">
                <a:solidFill>
                  <a:srgbClr val="C00000"/>
                </a:solidFill>
              </a:rPr>
              <a:t>"</a:t>
            </a:r>
            <a:r>
              <a:rPr lang="sq-AL" b="1" i="1" dirty="0" smtClean="0">
                <a:solidFill>
                  <a:srgbClr val="C00000"/>
                </a:solidFill>
              </a:rPr>
              <a:t>to </a:t>
            </a:r>
            <a:r>
              <a:rPr lang="sq-AL" b="1" i="1" dirty="0" err="1" smtClean="0">
                <a:solidFill>
                  <a:srgbClr val="C00000"/>
                </a:solidFill>
              </a:rPr>
              <a:t>manage</a:t>
            </a:r>
            <a:r>
              <a:rPr lang="sq-AL" b="1" dirty="0" smtClean="0">
                <a:solidFill>
                  <a:srgbClr val="C00000"/>
                </a:solidFill>
              </a:rPr>
              <a:t>".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sq-AL" dirty="0" smtClean="0"/>
              <a:t>Në të shumtën e rasteve </a:t>
            </a:r>
            <a:r>
              <a:rPr lang="en-US" dirty="0" err="1" smtClean="0"/>
              <a:t>në</a:t>
            </a:r>
            <a:r>
              <a:rPr lang="sq-AL" dirty="0" smtClean="0"/>
              <a:t> këtë kontest përdoren termat</a:t>
            </a:r>
            <a:r>
              <a:rPr lang="en-US" dirty="0" smtClean="0"/>
              <a:t>:</a:t>
            </a:r>
          </a:p>
          <a:p>
            <a:pPr lvl="1" algn="just">
              <a:buNone/>
            </a:pPr>
            <a:r>
              <a:rPr lang="sq-AL" sz="2600" i="1" dirty="0" smtClean="0">
                <a:solidFill>
                  <a:srgbClr val="0070C0"/>
                </a:solidFill>
              </a:rPr>
              <a:t>“qeverisje", </a:t>
            </a:r>
            <a:r>
              <a:rPr lang="en-US" sz="2600" i="1" dirty="0" smtClean="0">
                <a:solidFill>
                  <a:srgbClr val="0070C0"/>
                </a:solidFill>
              </a:rPr>
              <a:t> </a:t>
            </a:r>
            <a:r>
              <a:rPr lang="sq-AL" sz="2600" i="1" dirty="0" smtClean="0">
                <a:solidFill>
                  <a:srgbClr val="0070C0"/>
                </a:solidFill>
              </a:rPr>
              <a:t>“udhëheqje” </a:t>
            </a:r>
            <a:r>
              <a:rPr lang="en-US" sz="2600" i="1" dirty="0" smtClean="0">
                <a:solidFill>
                  <a:srgbClr val="0070C0"/>
                </a:solidFill>
              </a:rPr>
              <a:t> </a:t>
            </a:r>
            <a:r>
              <a:rPr lang="sq-AL" sz="2600" i="1" dirty="0" smtClean="0">
                <a:solidFill>
                  <a:srgbClr val="0070C0"/>
                </a:solidFill>
              </a:rPr>
              <a:t>”drejtim” </a:t>
            </a:r>
            <a:r>
              <a:rPr lang="sq-AL" sz="2600" dirty="0" smtClean="0">
                <a:solidFill>
                  <a:srgbClr val="0070C0"/>
                </a:solidFill>
              </a:rPr>
              <a:t>e te ngjashme</a:t>
            </a:r>
            <a:r>
              <a:rPr lang="en-US" sz="2600" dirty="0" smtClean="0">
                <a:solidFill>
                  <a:srgbClr val="0070C0"/>
                </a:solidFill>
              </a:rPr>
              <a:t>.</a:t>
            </a:r>
          </a:p>
          <a:p>
            <a:pPr lvl="1" algn="just">
              <a:buNone/>
            </a:pPr>
            <a:endParaRPr lang="en-US" sz="2600" dirty="0" smtClean="0"/>
          </a:p>
          <a:p>
            <a:pPr lvl="1" algn="just">
              <a:buNone/>
            </a:pPr>
            <a:r>
              <a:rPr lang="sq-AL" sz="2600" b="1" dirty="0" err="1" smtClean="0">
                <a:solidFill>
                  <a:schemeClr val="tx1"/>
                </a:solidFill>
              </a:rPr>
              <a:t>Menaxhmenti</a:t>
            </a:r>
            <a:r>
              <a:rPr lang="sq-AL" sz="2600" b="1" dirty="0" smtClean="0">
                <a:solidFill>
                  <a:schemeClr val="tx1"/>
                </a:solidFill>
              </a:rPr>
              <a:t> </a:t>
            </a:r>
            <a:r>
              <a:rPr lang="sq-AL" sz="2600" dirty="0" smtClean="0"/>
              <a:t>në </a:t>
            </a:r>
            <a:r>
              <a:rPr lang="sq-AL" sz="2600" i="1" dirty="0" smtClean="0">
                <a:solidFill>
                  <a:srgbClr val="C00000"/>
                </a:solidFill>
              </a:rPr>
              <a:t>kuptimin e përgjithshëm </a:t>
            </a:r>
            <a:r>
              <a:rPr lang="sq-AL" sz="2600" dirty="0" smtClean="0"/>
              <a:t>të fjalës ka këto sinonime:</a:t>
            </a:r>
            <a:r>
              <a:rPr lang="en-US" sz="2600" dirty="0" smtClean="0"/>
              <a:t> </a:t>
            </a:r>
            <a:r>
              <a:rPr lang="sq-AL" sz="2600" dirty="0" smtClean="0">
                <a:solidFill>
                  <a:srgbClr val="0070C0"/>
                </a:solidFill>
              </a:rPr>
              <a:t>vendosje, rregullim, planifikim, kontrollim, organizim, drejtim, arritje e qëllimeve, realizim, si edhe dominim,manipulim, pësim, mashtrim </a:t>
            </a:r>
            <a:r>
              <a:rPr lang="sq-AL" sz="2600" dirty="0" smtClean="0"/>
              <a:t>etj.</a:t>
            </a:r>
            <a:endParaRPr lang="en-US" sz="2600" dirty="0" smtClean="0"/>
          </a:p>
          <a:p>
            <a:pPr lvl="1" algn="just">
              <a:buNone/>
            </a:pPr>
            <a:endParaRPr lang="en-US" sz="2600" dirty="0" smtClean="0"/>
          </a:p>
          <a:p>
            <a:pPr lvl="1" algn="just">
              <a:buNone/>
            </a:pPr>
            <a:r>
              <a:rPr lang="sq-AL" sz="2600" dirty="0" smtClean="0"/>
              <a:t>Në qoftë se i analizojmë</a:t>
            </a:r>
            <a:r>
              <a:rPr lang="en-US" sz="2600" dirty="0" smtClean="0"/>
              <a:t> </a:t>
            </a:r>
            <a:r>
              <a:rPr lang="sq-AL" sz="2600" dirty="0" smtClean="0"/>
              <a:t>të gjitha </a:t>
            </a:r>
            <a:r>
              <a:rPr lang="sq-AL" sz="2600" i="1" dirty="0" smtClean="0">
                <a:solidFill>
                  <a:srgbClr val="C00000"/>
                </a:solidFill>
              </a:rPr>
              <a:t>këto sinonime </a:t>
            </a:r>
            <a:r>
              <a:rPr lang="sq-AL" sz="2600" dirty="0" smtClean="0"/>
              <a:t>vijmë në </a:t>
            </a:r>
            <a:r>
              <a:rPr lang="sq-AL" sz="2600" dirty="0" smtClean="0">
                <a:solidFill>
                  <a:srgbClr val="FF0000"/>
                </a:solidFill>
              </a:rPr>
              <a:t>përfundim</a:t>
            </a:r>
            <a:r>
              <a:rPr lang="sq-AL" sz="2600" dirty="0" smtClean="0"/>
              <a:t> se përfshinë: rregullimin, planifikimin, kontrollin, organizim</a:t>
            </a:r>
            <a:r>
              <a:rPr lang="en-US" sz="2600" dirty="0" err="1" smtClean="0"/>
              <a:t>i</a:t>
            </a:r>
            <a:r>
              <a:rPr lang="sq-AL" sz="2600" dirty="0" smtClean="0"/>
              <a:t>n, drejtimin apo realizimin.</a:t>
            </a:r>
            <a:endParaRPr lang="en-US" sz="2600" dirty="0" smtClean="0"/>
          </a:p>
          <a:p>
            <a:pPr lvl="1" algn="just">
              <a:buNone/>
            </a:pPr>
            <a:endParaRPr lang="en-US" sz="22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762000" y="152400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2400" b="1" i="1" dirty="0" smtClean="0">
                <a:solidFill>
                  <a:srgbClr val="002060"/>
                </a:solidFill>
                <a:latin typeface="+mj-lt"/>
              </a:rPr>
              <a:t>Qasja praktike e procesit te </a:t>
            </a:r>
            <a:r>
              <a:rPr lang="sq-AL" sz="2400" b="1" i="1" dirty="0" err="1" smtClean="0">
                <a:solidFill>
                  <a:srgbClr val="002060"/>
                </a:solidFill>
                <a:latin typeface="+mj-lt"/>
              </a:rPr>
              <a:t>menaxhmentit</a:t>
            </a:r>
            <a:endParaRPr lang="sq-AL" sz="2400" b="1" i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2291" name="Picture 5" descr="information_processing_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150" y="2695575"/>
            <a:ext cx="37528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3657600" y="838200"/>
            <a:ext cx="1676400" cy="1752600"/>
          </a:xfrm>
          <a:prstGeom prst="rect">
            <a:avLst/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3733800" y="914400"/>
            <a:ext cx="1524000" cy="16158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err="1">
                <a:solidFill>
                  <a:srgbClr val="002060"/>
                </a:solidFill>
              </a:rPr>
              <a:t>Planifikimi</a:t>
            </a:r>
            <a:endParaRPr lang="en-US" b="1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err="1">
                <a:solidFill>
                  <a:srgbClr val="002060"/>
                </a:solidFill>
              </a:rPr>
              <a:t>Organizimi</a:t>
            </a:r>
            <a:endParaRPr lang="en-US" b="1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err="1">
                <a:solidFill>
                  <a:srgbClr val="002060"/>
                </a:solidFill>
              </a:rPr>
              <a:t>Motivimi</a:t>
            </a:r>
            <a:endParaRPr lang="en-US" b="1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err="1">
                <a:solidFill>
                  <a:srgbClr val="002060"/>
                </a:solidFill>
              </a:rPr>
              <a:t>Kontrolli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 flipV="1">
            <a:off x="4343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12"/>
          <p:cNvSpPr>
            <a:spLocks noChangeShapeType="1"/>
          </p:cNvSpPr>
          <p:nvPr/>
        </p:nvSpPr>
        <p:spPr bwMode="auto">
          <a:xfrm>
            <a:off x="4648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228600" y="4572000"/>
            <a:ext cx="8763000" cy="163121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just"/>
            <a:r>
              <a:rPr lang="en-US" sz="2000" b="1" i="1" dirty="0" smtClean="0">
                <a:solidFill>
                  <a:srgbClr val="C00000"/>
                </a:solidFill>
                <a:latin typeface="+mj-lt"/>
              </a:rPr>
              <a:t>E</a:t>
            </a:r>
            <a:r>
              <a:rPr lang="sq-AL" sz="2000" b="1" i="1" dirty="0" err="1" smtClean="0">
                <a:solidFill>
                  <a:srgbClr val="C00000"/>
                </a:solidFill>
                <a:latin typeface="+mj-lt"/>
              </a:rPr>
              <a:t>fikasiteti</a:t>
            </a:r>
            <a:r>
              <a:rPr lang="sq-AL" sz="20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sq-AL" sz="2000" b="1" dirty="0" smtClean="0">
                <a:latin typeface="+mj-lt"/>
              </a:rPr>
              <a:t>është </a:t>
            </a:r>
            <a:r>
              <a:rPr lang="sq-AL" sz="2000" b="1" dirty="0" err="1" smtClean="0">
                <a:latin typeface="+mj-lt"/>
              </a:rPr>
              <a:t>është</a:t>
            </a:r>
            <a:r>
              <a:rPr lang="sq-AL" sz="2000" b="1" dirty="0" smtClean="0">
                <a:latin typeface="+mj-lt"/>
              </a:rPr>
              <a:t> raport i rezultateve (</a:t>
            </a:r>
            <a:r>
              <a:rPr lang="sq-AL" sz="2000" b="1" dirty="0" err="1" smtClean="0">
                <a:latin typeface="+mj-lt"/>
              </a:rPr>
              <a:t>autputeve</a:t>
            </a:r>
            <a:r>
              <a:rPr lang="sq-AL" sz="2000" b="1" dirty="0" smtClean="0">
                <a:latin typeface="+mj-lt"/>
              </a:rPr>
              <a:t>) ndaj resurseve (</a:t>
            </a:r>
            <a:r>
              <a:rPr lang="sq-AL" sz="2000" b="1" dirty="0" err="1" smtClean="0">
                <a:latin typeface="+mj-lt"/>
              </a:rPr>
              <a:t>inputeve</a:t>
            </a:r>
            <a:r>
              <a:rPr lang="sq-AL" sz="2000" b="1" dirty="0" smtClean="0">
                <a:latin typeface="+mj-lt"/>
              </a:rPr>
              <a:t>), </a:t>
            </a:r>
            <a:endParaRPr lang="en-US" sz="2000" b="1" dirty="0" smtClean="0">
              <a:latin typeface="+mj-lt"/>
            </a:endParaRPr>
          </a:p>
          <a:p>
            <a:pPr lvl="1" algn="just"/>
            <a:endParaRPr lang="en-US" sz="2000" b="1" dirty="0" smtClean="0">
              <a:latin typeface="+mj-lt"/>
            </a:endParaRPr>
          </a:p>
          <a:p>
            <a:pPr lvl="1" algn="just"/>
            <a:r>
              <a:rPr lang="en-US" sz="2000" b="1" i="1" dirty="0" smtClean="0">
                <a:solidFill>
                  <a:srgbClr val="C00000"/>
                </a:solidFill>
                <a:latin typeface="+mj-lt"/>
              </a:rPr>
              <a:t>E</a:t>
            </a:r>
            <a:r>
              <a:rPr lang="sq-AL" sz="2000" b="1" i="1" dirty="0" err="1" smtClean="0">
                <a:solidFill>
                  <a:srgbClr val="C00000"/>
                </a:solidFill>
                <a:latin typeface="+mj-lt"/>
              </a:rPr>
              <a:t>fektiviteti</a:t>
            </a:r>
            <a:r>
              <a:rPr lang="sq-AL" sz="2000" b="1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sq-AL" sz="2000" b="1" dirty="0" smtClean="0">
                <a:latin typeface="+mj-lt"/>
              </a:rPr>
              <a:t>paraqet arritjen e rezultateve të cilat priten nga pozita e menaxherit.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12298" name="Line 14"/>
          <p:cNvSpPr>
            <a:spLocks noChangeShapeType="1"/>
          </p:cNvSpPr>
          <p:nvPr/>
        </p:nvSpPr>
        <p:spPr bwMode="auto">
          <a:xfrm>
            <a:off x="6553200" y="2971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5"/>
          <p:cNvSpPr>
            <a:spLocks noChangeShapeType="1"/>
          </p:cNvSpPr>
          <p:nvPr/>
        </p:nvSpPr>
        <p:spPr bwMode="auto">
          <a:xfrm>
            <a:off x="65532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Text Box 16"/>
          <p:cNvSpPr txBox="1">
            <a:spLocks noChangeArrowheads="1"/>
          </p:cNvSpPr>
          <p:nvPr/>
        </p:nvSpPr>
        <p:spPr bwMode="auto">
          <a:xfrm>
            <a:off x="7010400" y="2728913"/>
            <a:ext cx="1524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EFIKASE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EFEKTIVE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sq-AL" sz="2600" b="1" i="1" dirty="0" smtClean="0"/>
              <a:t>Nivelet hierarkike të veprimeve menaxheriale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1"/>
          </a:xfrm>
        </p:spPr>
        <p:txBody>
          <a:bodyPr>
            <a:normAutofit fontScale="92500"/>
          </a:bodyPr>
          <a:lstStyle/>
          <a:p>
            <a:pPr algn="just"/>
            <a:r>
              <a:rPr lang="sq-AL" sz="2400" b="1" dirty="0" smtClean="0"/>
              <a:t>Niveli më i ulët i </a:t>
            </a:r>
            <a:r>
              <a:rPr lang="sq-AL" sz="2400" b="1" dirty="0" err="1" smtClean="0"/>
              <a:t>menaxhmentit</a:t>
            </a:r>
            <a:r>
              <a:rPr lang="sq-AL" sz="2400" b="1" dirty="0" smtClean="0"/>
              <a:t> </a:t>
            </a:r>
            <a:endParaRPr lang="en-US" sz="2400" b="1" dirty="0" smtClean="0"/>
          </a:p>
          <a:p>
            <a:pPr algn="just">
              <a:buNone/>
            </a:pPr>
            <a:r>
              <a:rPr lang="en-US" sz="2000" b="1" i="1" dirty="0" smtClean="0"/>
              <a:t>	</a:t>
            </a:r>
            <a:r>
              <a:rPr lang="sq-AL" sz="2200" i="1" dirty="0" smtClean="0"/>
              <a:t>(në hierarkinë e pozitës organizative)</a:t>
            </a:r>
            <a:r>
              <a:rPr lang="sq-AL" sz="2200" dirty="0" smtClean="0"/>
              <a:t> quhet </a:t>
            </a:r>
            <a:r>
              <a:rPr lang="sq-AL" sz="2200" dirty="0" err="1" smtClean="0"/>
              <a:t>menaxhment</a:t>
            </a:r>
            <a:r>
              <a:rPr lang="sq-AL" sz="2200" dirty="0" smtClean="0"/>
              <a:t>  </a:t>
            </a:r>
            <a:r>
              <a:rPr lang="sq-AL" sz="2200" b="1" dirty="0" smtClean="0">
                <a:solidFill>
                  <a:srgbClr val="C00000"/>
                </a:solidFill>
              </a:rPr>
              <a:t>i   linjës  së parë  -  mbikëqyrës.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en-US" sz="2000" dirty="0" smtClean="0">
              <a:solidFill>
                <a:srgbClr val="C00000"/>
              </a:solidFill>
            </a:endParaRPr>
          </a:p>
          <a:p>
            <a:pPr algn="just"/>
            <a:r>
              <a:rPr lang="sq-AL" sz="2400" b="1" dirty="0" smtClean="0"/>
              <a:t>Niveli i mesëm i linjës </a:t>
            </a:r>
            <a:r>
              <a:rPr lang="sq-AL" sz="2400" b="1" dirty="0" err="1" smtClean="0"/>
              <a:t>menaxhmentit</a:t>
            </a:r>
            <a:r>
              <a:rPr lang="sq-AL" sz="2400" b="1" dirty="0" smtClean="0"/>
              <a:t> </a:t>
            </a: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	</a:t>
            </a:r>
            <a:r>
              <a:rPr lang="sq-AL" sz="2200" dirty="0" smtClean="0"/>
              <a:t>paraqitet si rezultat i </a:t>
            </a:r>
            <a:r>
              <a:rPr lang="sq-AL" sz="2200" dirty="0" err="1" smtClean="0"/>
              <a:t>ekzisti</a:t>
            </a:r>
            <a:r>
              <a:rPr lang="en-US" sz="2200" dirty="0" smtClean="0"/>
              <a:t>m</a:t>
            </a:r>
            <a:r>
              <a:rPr lang="sq-AL" sz="2200" dirty="0" smtClean="0"/>
              <a:t>it të numrit relativisht të madh te menaxherëve të ulët, përkatësisht të udhëheqjes së menaxherëve </a:t>
            </a:r>
            <a:r>
              <a:rPr lang="en-US" sz="2200" dirty="0" err="1" smtClean="0"/>
              <a:t>t</a:t>
            </a:r>
            <a:r>
              <a:rPr lang="sq-AL" sz="2200" dirty="0" smtClean="0"/>
              <a:t>ë ulët.</a:t>
            </a:r>
            <a:endParaRPr lang="en-US" sz="2200" dirty="0" smtClean="0"/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sq-AL" sz="2400" b="1" dirty="0" smtClean="0"/>
              <a:t>Niveli më i lartë i </a:t>
            </a:r>
            <a:r>
              <a:rPr lang="sq-AL" sz="2400" b="1" dirty="0" err="1" smtClean="0"/>
              <a:t>menaxhmentit</a:t>
            </a:r>
            <a:r>
              <a:rPr lang="sq-AL" sz="2400" dirty="0" smtClean="0"/>
              <a:t> 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sq-AL" sz="2200" dirty="0" smtClean="0"/>
              <a:t>është </a:t>
            </a:r>
            <a:r>
              <a:rPr lang="sq-AL" sz="2200" b="1" i="1" dirty="0" smtClean="0">
                <a:solidFill>
                  <a:srgbClr val="C00000"/>
                </a:solidFill>
              </a:rPr>
              <a:t>niveli kryerës (ekzekutiv)</a:t>
            </a:r>
            <a:r>
              <a:rPr lang="sq-AL" sz="2200" b="1" dirty="0" smtClean="0">
                <a:solidFill>
                  <a:srgbClr val="C00000"/>
                </a:solidFill>
              </a:rPr>
              <a:t> i </a:t>
            </a:r>
            <a:r>
              <a:rPr lang="sq-AL" sz="2200" b="1" dirty="0" err="1" smtClean="0">
                <a:solidFill>
                  <a:srgbClr val="C00000"/>
                </a:solidFill>
              </a:rPr>
              <a:t>menaxhmentit</a:t>
            </a:r>
            <a:r>
              <a:rPr lang="sq-AL" sz="2200" b="1" dirty="0" smtClean="0"/>
              <a:t> </a:t>
            </a:r>
            <a:r>
              <a:rPr lang="sq-AL" sz="2200" dirty="0" smtClean="0"/>
              <a:t>të një organizate. Detyrë </a:t>
            </a:r>
            <a:r>
              <a:rPr lang="sq-AL" sz="2200" dirty="0" err="1" smtClean="0"/>
              <a:t>themeiore</a:t>
            </a:r>
            <a:r>
              <a:rPr lang="sq-AL" sz="2200" dirty="0" smtClean="0"/>
              <a:t> e </a:t>
            </a:r>
            <a:r>
              <a:rPr lang="sq-AL" sz="2200" dirty="0" err="1" smtClean="0"/>
              <a:t>menaxh</a:t>
            </a:r>
            <a:r>
              <a:rPr lang="en-US" sz="2200" dirty="0" smtClean="0"/>
              <a:t>e</a:t>
            </a:r>
            <a:r>
              <a:rPr lang="sq-AL" sz="2200" dirty="0" err="1" smtClean="0"/>
              <a:t>rëve</a:t>
            </a:r>
            <a:r>
              <a:rPr lang="sq-AL" sz="2200" dirty="0" smtClean="0"/>
              <a:t> të këtij niveli është jetësimi apo </a:t>
            </a:r>
            <a:r>
              <a:rPr lang="sq-AL" sz="2200" dirty="0" err="1" smtClean="0"/>
              <a:t>harmonizi</a:t>
            </a:r>
            <a:r>
              <a:rPr lang="en-US" sz="2200" dirty="0" smtClean="0"/>
              <a:t>m</a:t>
            </a:r>
            <a:r>
              <a:rPr lang="sq-AL" sz="2200" dirty="0" smtClean="0"/>
              <a:t>i i  politikës afariste, e cila është e përcaktuar nga anëtarët e këshillit drejtues përkatësisht pronarët e kapitalit – firmës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2400" b="1" dirty="0" smtClean="0">
                <a:solidFill>
                  <a:srgbClr val="002060"/>
                </a:solidFill>
                <a:latin typeface="+mj-lt"/>
              </a:rPr>
              <a:t>Nivelet hierarkike te veprimeve menaxheriale</a:t>
            </a:r>
            <a:endParaRPr lang="sq-AL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098" name="Diagram 6"/>
          <p:cNvGraphicFramePr>
            <a:graphicFrameLocks/>
          </p:cNvGraphicFramePr>
          <p:nvPr/>
        </p:nvGraphicFramePr>
        <p:xfrm>
          <a:off x="2154238" y="990600"/>
          <a:ext cx="5562600" cy="5867400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  <p:sp>
        <p:nvSpPr>
          <p:cNvPr id="4105" name="Line 12"/>
          <p:cNvSpPr>
            <a:spLocks noChangeShapeType="1"/>
          </p:cNvSpPr>
          <p:nvPr/>
        </p:nvSpPr>
        <p:spPr bwMode="auto">
          <a:xfrm>
            <a:off x="609600" y="4572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09600" y="2133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609600" y="3276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381000" y="9144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2000" b="1" dirty="0" smtClean="0"/>
              <a:t>Nivelet</a:t>
            </a:r>
            <a:r>
              <a:rPr lang="sq-AL" sz="1600" b="1" dirty="0" smtClean="0"/>
              <a:t>:</a:t>
            </a:r>
            <a:endParaRPr lang="sq-AL" sz="1600" b="1" dirty="0"/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533400" y="17526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I </a:t>
            </a:r>
            <a:r>
              <a:rPr lang="en-US" b="1" dirty="0" err="1">
                <a:solidFill>
                  <a:srgbClr val="FF0000"/>
                </a:solidFill>
              </a:rPr>
              <a:t>larte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457200" y="2895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q-AL" b="1" dirty="0" smtClean="0">
                <a:solidFill>
                  <a:srgbClr val="FF0000"/>
                </a:solidFill>
              </a:rPr>
              <a:t>I mesëm</a:t>
            </a:r>
            <a:endParaRPr lang="sq-AL" b="1" dirty="0">
              <a:solidFill>
                <a:srgbClr val="FF0000"/>
              </a:solidFill>
            </a:endParaRP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457200" y="4191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b="1" dirty="0" smtClean="0">
                <a:solidFill>
                  <a:srgbClr val="FF0000"/>
                </a:solidFill>
              </a:rPr>
              <a:t>I ulet</a:t>
            </a:r>
            <a:endParaRPr lang="sq-AL" b="1" dirty="0">
              <a:solidFill>
                <a:srgbClr val="FF0000"/>
              </a:solidFill>
            </a:endParaRPr>
          </a:p>
        </p:txBody>
      </p:sp>
      <p:sp>
        <p:nvSpPr>
          <p:cNvPr id="4112" name="AutoShape 18"/>
          <p:cNvSpPr>
            <a:spLocks noChangeArrowheads="1"/>
          </p:cNvSpPr>
          <p:nvPr/>
        </p:nvSpPr>
        <p:spPr bwMode="auto">
          <a:xfrm rot="-1719616">
            <a:off x="7010400" y="4343400"/>
            <a:ext cx="1020763" cy="1647825"/>
          </a:xfrm>
          <a:prstGeom prst="curvedLeftArrow">
            <a:avLst>
              <a:gd name="adj1" fmla="val 10089"/>
              <a:gd name="adj2" fmla="val 43482"/>
              <a:gd name="adj3" fmla="val 39625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4113" name="AutoShape 21"/>
          <p:cNvSpPr>
            <a:spLocks noChangeArrowheads="1"/>
          </p:cNvSpPr>
          <p:nvPr/>
        </p:nvSpPr>
        <p:spPr bwMode="auto">
          <a:xfrm rot="1779479" flipH="1" flipV="1">
            <a:off x="2667000" y="2514600"/>
            <a:ext cx="1158875" cy="1778000"/>
          </a:xfrm>
          <a:prstGeom prst="curvedLeftArrow">
            <a:avLst>
              <a:gd name="adj1" fmla="val 9788"/>
              <a:gd name="adj2" fmla="val 61370"/>
              <a:gd name="adj3" fmla="val 31435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4114" name="AutoShape 19"/>
          <p:cNvSpPr>
            <a:spLocks noChangeArrowheads="1"/>
          </p:cNvSpPr>
          <p:nvPr/>
        </p:nvSpPr>
        <p:spPr bwMode="auto">
          <a:xfrm rot="1791297" flipH="1" flipV="1">
            <a:off x="1981200" y="3962400"/>
            <a:ext cx="1066800" cy="1752600"/>
          </a:xfrm>
          <a:prstGeom prst="curvedLeftArrow">
            <a:avLst>
              <a:gd name="adj1" fmla="val 7697"/>
              <a:gd name="adj2" fmla="val 65714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4115" name="AutoShape 22"/>
          <p:cNvSpPr>
            <a:spLocks noChangeArrowheads="1"/>
          </p:cNvSpPr>
          <p:nvPr/>
        </p:nvSpPr>
        <p:spPr bwMode="auto">
          <a:xfrm rot="1779479" flipH="1" flipV="1">
            <a:off x="3429000" y="1066800"/>
            <a:ext cx="1158875" cy="1778000"/>
          </a:xfrm>
          <a:prstGeom prst="curvedLeftArrow">
            <a:avLst>
              <a:gd name="adj1" fmla="val 9788"/>
              <a:gd name="adj2" fmla="val 61370"/>
              <a:gd name="adj3" fmla="val 31435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4116" name="AutoShape 23"/>
          <p:cNvSpPr>
            <a:spLocks noChangeArrowheads="1"/>
          </p:cNvSpPr>
          <p:nvPr/>
        </p:nvSpPr>
        <p:spPr bwMode="auto">
          <a:xfrm rot="-1719616">
            <a:off x="6248400" y="2971800"/>
            <a:ext cx="1020763" cy="1647825"/>
          </a:xfrm>
          <a:prstGeom prst="curvedLeftArrow">
            <a:avLst>
              <a:gd name="adj1" fmla="val 10089"/>
              <a:gd name="adj2" fmla="val 43482"/>
              <a:gd name="adj3" fmla="val 39625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4117" name="AutoShape 24"/>
          <p:cNvSpPr>
            <a:spLocks noChangeArrowheads="1"/>
          </p:cNvSpPr>
          <p:nvPr/>
        </p:nvSpPr>
        <p:spPr bwMode="auto">
          <a:xfrm rot="-1719616">
            <a:off x="5486400" y="1600200"/>
            <a:ext cx="1020763" cy="1647825"/>
          </a:xfrm>
          <a:prstGeom prst="curvedLeftArrow">
            <a:avLst>
              <a:gd name="adj1" fmla="val 10089"/>
              <a:gd name="adj2" fmla="val 43482"/>
              <a:gd name="adj3" fmla="val 39625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q-AL"/>
          </a:p>
        </p:txBody>
      </p:sp>
      <p:sp>
        <p:nvSpPr>
          <p:cNvPr id="4118" name="Text Box 25"/>
          <p:cNvSpPr txBox="1">
            <a:spLocks noChangeArrowheads="1"/>
          </p:cNvSpPr>
          <p:nvPr/>
        </p:nvSpPr>
        <p:spPr bwMode="auto">
          <a:xfrm rot="3669014">
            <a:off x="5992813" y="3141662"/>
            <a:ext cx="2819400" cy="3460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600" b="1" dirty="0" smtClean="0">
                <a:solidFill>
                  <a:srgbClr val="FF0000"/>
                </a:solidFill>
              </a:rPr>
              <a:t>Urdhëron</a:t>
            </a:r>
            <a:endParaRPr lang="sq-AL" sz="1600" b="1" dirty="0">
              <a:solidFill>
                <a:srgbClr val="FF0000"/>
              </a:solidFill>
            </a:endParaRPr>
          </a:p>
        </p:txBody>
      </p:sp>
      <p:sp>
        <p:nvSpPr>
          <p:cNvPr id="4119" name="Text Box 26"/>
          <p:cNvSpPr txBox="1">
            <a:spLocks noChangeArrowheads="1"/>
          </p:cNvSpPr>
          <p:nvPr/>
        </p:nvSpPr>
        <p:spPr bwMode="auto">
          <a:xfrm rot="-3666808">
            <a:off x="701675" y="3184525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600" b="1" dirty="0" smtClean="0">
                <a:solidFill>
                  <a:srgbClr val="FF0000"/>
                </a:solidFill>
              </a:rPr>
              <a:t>Jep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sq-AL" sz="1600" b="1" dirty="0" smtClean="0">
                <a:solidFill>
                  <a:srgbClr val="FF0000"/>
                </a:solidFill>
              </a:rPr>
              <a:t> Llogari</a:t>
            </a:r>
            <a:endParaRPr lang="sq-AL" sz="1600" b="1" dirty="0">
              <a:solidFill>
                <a:srgbClr val="FF0000"/>
              </a:solidFill>
            </a:endParaRPr>
          </a:p>
        </p:txBody>
      </p:sp>
      <p:sp>
        <p:nvSpPr>
          <p:cNvPr id="4120" name="Line 27"/>
          <p:cNvSpPr>
            <a:spLocks noChangeShapeType="1"/>
          </p:cNvSpPr>
          <p:nvPr/>
        </p:nvSpPr>
        <p:spPr bwMode="auto">
          <a:xfrm flipV="1">
            <a:off x="1524000" y="1600200"/>
            <a:ext cx="190500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28"/>
          <p:cNvSpPr>
            <a:spLocks noChangeShapeType="1"/>
          </p:cNvSpPr>
          <p:nvPr/>
        </p:nvSpPr>
        <p:spPr bwMode="auto">
          <a:xfrm>
            <a:off x="6172200" y="1447800"/>
            <a:ext cx="21336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lstStyle/>
          <a:p>
            <a:r>
              <a:rPr lang="sq-AL" sz="2200" b="1" dirty="0" err="1" smtClean="0">
                <a:solidFill>
                  <a:schemeClr val="bg2">
                    <a:lumMod val="10000"/>
                  </a:schemeClr>
                </a:solidFill>
              </a:rPr>
              <a:t>Menaxhmenti</a:t>
            </a:r>
            <a:r>
              <a:rPr lang="sq-AL" sz="2200" b="1" dirty="0" smtClean="0">
                <a:solidFill>
                  <a:schemeClr val="bg2">
                    <a:lumMod val="10000"/>
                  </a:schemeClr>
                </a:solidFill>
              </a:rPr>
              <a:t> dhe nivelet </a:t>
            </a:r>
            <a:r>
              <a:rPr lang="sq-AL" sz="2200" b="1" dirty="0" err="1" smtClean="0">
                <a:solidFill>
                  <a:schemeClr val="bg2">
                    <a:lumMod val="10000"/>
                  </a:schemeClr>
                </a:solidFill>
              </a:rPr>
              <a:t>menaxherike</a:t>
            </a:r>
            <a:r>
              <a:rPr lang="sq-AL" sz="2200" b="1" dirty="0" smtClean="0">
                <a:solidFill>
                  <a:schemeClr val="bg2">
                    <a:lumMod val="10000"/>
                  </a:schemeClr>
                </a:solidFill>
              </a:rPr>
              <a:t>  në organizatë</a:t>
            </a:r>
            <a:endParaRPr lang="sq-AL" sz="2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1066800" y="914400"/>
          <a:ext cx="7086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sq-AL" sz="3000" b="1" i="1" dirty="0" smtClean="0"/>
              <a:t>Aftësitë e nevojshme për menaxherë </a:t>
            </a:r>
            <a:r>
              <a:rPr lang="en-US" sz="3000" b="1" i="1" dirty="0" smtClean="0"/>
              <a:t/>
            </a:r>
            <a:br>
              <a:rPr lang="en-US" sz="3000" b="1" i="1" dirty="0" smtClean="0"/>
            </a:br>
            <a:r>
              <a:rPr lang="sq-AL" sz="3000" b="1" i="1" dirty="0" smtClean="0"/>
              <a:t>të niveleve të ndryshme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1"/>
          </a:xfrm>
        </p:spPr>
        <p:txBody>
          <a:bodyPr/>
          <a:lstStyle/>
          <a:p>
            <a:pPr algn="just" eaLnBrk="1" hangingPunct="1">
              <a:buNone/>
            </a:pPr>
            <a:r>
              <a:rPr lang="en-US" sz="2800" dirty="0" smtClean="0"/>
              <a:t>	</a:t>
            </a:r>
            <a:r>
              <a:rPr lang="sq-AL" sz="2800" dirty="0" smtClean="0"/>
              <a:t>Më q</a:t>
            </a:r>
            <a:r>
              <a:rPr lang="en-US" sz="2800" dirty="0" smtClean="0"/>
              <a:t>ë</a:t>
            </a:r>
            <a:r>
              <a:rPr lang="sq-AL" sz="2800" dirty="0" err="1" smtClean="0"/>
              <a:t>llim</a:t>
            </a:r>
            <a:r>
              <a:rPr lang="sq-AL" sz="2800" dirty="0" smtClean="0"/>
              <a:t> të realizimit me sukses të procesit të menaxhimit dhe me qëllim të marrjes së vendimeve efektive në kryerjen e punëve menaxheriale, </a:t>
            </a:r>
            <a:r>
              <a:rPr lang="sq-AL" sz="2800" b="1" i="1" dirty="0" smtClean="0">
                <a:solidFill>
                  <a:schemeClr val="accent4">
                    <a:lumMod val="50000"/>
                  </a:schemeClr>
                </a:solidFill>
              </a:rPr>
              <a:t>menaxherët duhet të jenë të pajisur </a:t>
            </a:r>
            <a:r>
              <a:rPr lang="sq-AL" sz="2800" b="1" i="1" dirty="0" smtClean="0">
                <a:solidFill>
                  <a:srgbClr val="00B050"/>
                </a:solidFill>
              </a:rPr>
              <a:t>me një kombinim  të aftësive :</a:t>
            </a:r>
          </a:p>
          <a:p>
            <a:pPr lvl="2" eaLnBrk="1" hangingPunct="1"/>
            <a:r>
              <a:rPr lang="sq-AL" sz="3200" b="1" i="1" dirty="0" smtClean="0">
                <a:solidFill>
                  <a:srgbClr val="002060"/>
                </a:solidFill>
              </a:rPr>
              <a:t>teknike </a:t>
            </a:r>
          </a:p>
          <a:p>
            <a:pPr lvl="2" eaLnBrk="1" hangingPunct="1"/>
            <a:r>
              <a:rPr lang="sq-AL" sz="3200" b="1" i="1" dirty="0" err="1" smtClean="0">
                <a:solidFill>
                  <a:srgbClr val="002060"/>
                </a:solidFill>
              </a:rPr>
              <a:t>menaxherike</a:t>
            </a:r>
            <a:r>
              <a:rPr lang="sq-AL" sz="3200" b="1" i="1" dirty="0" smtClean="0">
                <a:solidFill>
                  <a:srgbClr val="002060"/>
                </a:solidFill>
              </a:rPr>
              <a:t>,  dhe </a:t>
            </a:r>
          </a:p>
          <a:p>
            <a:pPr lvl="2" eaLnBrk="1" hangingPunct="1"/>
            <a:r>
              <a:rPr lang="sq-AL" sz="3200" b="1" i="1" dirty="0" smtClean="0">
                <a:solidFill>
                  <a:srgbClr val="002060"/>
                </a:solidFill>
              </a:rPr>
              <a:t>kreative (</a:t>
            </a:r>
            <a:r>
              <a:rPr lang="sq-AL" sz="3200" b="1" i="1" dirty="0" err="1" smtClean="0">
                <a:solidFill>
                  <a:srgbClr val="002060"/>
                </a:solidFill>
              </a:rPr>
              <a:t>konceptuale</a:t>
            </a:r>
            <a:r>
              <a:rPr lang="sq-AL" sz="3200" b="1" i="1" dirty="0" smtClean="0">
                <a:solidFill>
                  <a:srgbClr val="002060"/>
                </a:solidFill>
              </a:rPr>
              <a:t>) </a:t>
            </a:r>
            <a:r>
              <a:rPr lang="sq-AL" sz="2400" b="1" i="1" dirty="0" smtClean="0">
                <a:solidFill>
                  <a:srgbClr val="002060"/>
                </a:solidFill>
              </a:rPr>
              <a:t>dhe</a:t>
            </a:r>
          </a:p>
          <a:p>
            <a:pPr lvl="2" eaLnBrk="1" hangingPunct="1"/>
            <a:r>
              <a:rPr lang="sq-AL" sz="3200" b="1" i="1" dirty="0" smtClean="0">
                <a:solidFill>
                  <a:srgbClr val="002060"/>
                </a:solidFill>
              </a:rPr>
              <a:t>modelimit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q-AL" sz="3000" b="1" i="1" dirty="0" smtClean="0"/>
              <a:t>Aftësitë e nevojshme për menaxherë </a:t>
            </a:r>
            <a:r>
              <a:rPr lang="en-US" sz="3000" b="1" i="1" dirty="0" smtClean="0"/>
              <a:t/>
            </a:r>
            <a:br>
              <a:rPr lang="en-US" sz="3000" b="1" i="1" dirty="0" smtClean="0"/>
            </a:br>
            <a:r>
              <a:rPr lang="sq-AL" sz="3000" b="1" i="1" dirty="0" smtClean="0"/>
              <a:t>të niveleve të ndryshme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pPr algn="just"/>
            <a:r>
              <a:rPr lang="sq-AL" sz="2800" b="1" dirty="0" smtClean="0"/>
              <a:t>Aftësitë teknike </a:t>
            </a:r>
            <a:endParaRPr lang="en-US" sz="2800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sq-AL" dirty="0" smtClean="0"/>
              <a:t>Këto aftësi i referohen aplikimit të njohurive,metodave, teknikave dhe  pajisjeve për zhvillimin e detyrave speciale në arritjen e qëllimeve.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sq-AL" dirty="0" smtClean="0"/>
              <a:t>Këto aftësi teknike më së shumti nevojiten në nivelin e mbikëqyrësve dhe për trajnimin e stafit punues që ka të bëjë me kryerjen e  detyrave ditore në procesin e prodhimit të mallrave dhe shërbimeve.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sq-AL" sz="2800" b="1" i="1" dirty="0" smtClean="0"/>
              <a:t>Aftësitë e nevojshme për menaxherë 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sq-AL" sz="2800" b="1" i="1" dirty="0" smtClean="0"/>
              <a:t>të niveleve të ndryshme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1"/>
          </a:xfrm>
        </p:spPr>
        <p:txBody>
          <a:bodyPr/>
          <a:lstStyle/>
          <a:p>
            <a:pPr>
              <a:buNone/>
            </a:pPr>
            <a:r>
              <a:rPr lang="sq-AL" sz="2800" b="1" i="1" dirty="0" err="1" smtClean="0"/>
              <a:t>Atfësitë</a:t>
            </a:r>
            <a:r>
              <a:rPr lang="sq-AL" sz="2800" b="1" i="1" dirty="0" smtClean="0"/>
              <a:t> </a:t>
            </a:r>
            <a:r>
              <a:rPr lang="sq-AL" sz="2800" b="1" i="1" dirty="0" err="1" smtClean="0"/>
              <a:t>menaxherike</a:t>
            </a:r>
            <a:r>
              <a:rPr lang="sq-AL" sz="2800" b="1" i="1" dirty="0" smtClean="0"/>
              <a:t> </a:t>
            </a:r>
            <a:endParaRPr lang="sq-AL" sz="2800" b="1" dirty="0" smtClean="0"/>
          </a:p>
          <a:p>
            <a:r>
              <a:rPr lang="sq-AL" sz="2400" dirty="0" smtClean="0"/>
              <a:t>Njohuritë që janë të nevojshme për kryerjen e funksioneve të proceseve të</a:t>
            </a:r>
            <a:r>
              <a:rPr lang="en-US" sz="2400" dirty="0" smtClean="0"/>
              <a:t> </a:t>
            </a:r>
            <a:r>
              <a:rPr lang="sq-AL" sz="2400" dirty="0" err="1" smtClean="0"/>
              <a:t>maxhmentit</a:t>
            </a:r>
            <a:r>
              <a:rPr lang="sq-AL" sz="2400" dirty="0" smtClean="0"/>
              <a:t> pa dyshim paraqesin esencën e aftësive të menaxherit.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b="1" dirty="0" err="1" smtClean="0"/>
              <a:t>Dallimi</a:t>
            </a:r>
            <a:endParaRPr lang="en-US" b="1" dirty="0" smtClean="0"/>
          </a:p>
          <a:p>
            <a:pPr lvl="1" algn="just">
              <a:buNone/>
            </a:pPr>
            <a:r>
              <a:rPr lang="sq-AL" sz="2200" b="1" i="1" dirty="0" smtClean="0"/>
              <a:t>Derisa aftësitë teknike </a:t>
            </a:r>
            <a:r>
              <a:rPr lang="sq-AL" sz="2200" dirty="0" smtClean="0">
                <a:solidFill>
                  <a:srgbClr val="C00000"/>
                </a:solidFill>
              </a:rPr>
              <a:t>ndryshonin relativisht shumë</a:t>
            </a:r>
            <a:r>
              <a:rPr lang="sq-AL" sz="2200" dirty="0" smtClean="0"/>
              <a:t>, përkatësisht posedimi tyre ishte i lidhur me nivelet e caktuara të </a:t>
            </a:r>
            <a:r>
              <a:rPr lang="sq-AL" sz="2200" dirty="0" err="1" smtClean="0"/>
              <a:t>menaxhmentit</a:t>
            </a:r>
            <a:r>
              <a:rPr lang="sq-AL" sz="2200" dirty="0" smtClean="0"/>
              <a:t>, </a:t>
            </a:r>
            <a:r>
              <a:rPr lang="sq-AL" sz="2200" b="1" i="1" dirty="0" err="1" smtClean="0"/>
              <a:t>aftësit</a:t>
            </a:r>
            <a:r>
              <a:rPr lang="sq-AL" sz="2200" b="1" i="1" dirty="0" smtClean="0"/>
              <a:t> </a:t>
            </a:r>
            <a:r>
              <a:rPr lang="sq-AL" sz="2200" b="1" i="1" dirty="0" err="1" smtClean="0"/>
              <a:t>menaxherike</a:t>
            </a:r>
            <a:r>
              <a:rPr lang="sq-AL" sz="2200" b="1" i="1" dirty="0" smtClean="0"/>
              <a:t> </a:t>
            </a:r>
            <a:r>
              <a:rPr lang="sq-AL" sz="2200" dirty="0" smtClean="0">
                <a:solidFill>
                  <a:srgbClr val="C00000"/>
                </a:solidFill>
              </a:rPr>
              <a:t>nuk ndryshojnë shume</a:t>
            </a:r>
            <a:r>
              <a:rPr lang="sq-AL" sz="2200" dirty="0" smtClean="0"/>
              <a:t> as nëpër nivele </a:t>
            </a:r>
            <a:r>
              <a:rPr lang="sq-AL" sz="2200" dirty="0" err="1" smtClean="0"/>
              <a:t>menaxherike</a:t>
            </a:r>
            <a:r>
              <a:rPr lang="sq-AL" sz="2200" dirty="0" smtClean="0"/>
              <a:t> dhe as në organizata të madhësive të ndryshme. Çdo menaxher duhet të ketë njohuri </a:t>
            </a:r>
            <a:r>
              <a:rPr lang="sq-AL" sz="2200" dirty="0" err="1" smtClean="0"/>
              <a:t>menaxherike</a:t>
            </a:r>
            <a:r>
              <a:rPr lang="sq-AL" sz="2200" dirty="0" smtClean="0"/>
              <a:t> pa marrë parasysh nivelin </a:t>
            </a:r>
            <a:r>
              <a:rPr lang="sq-AL" sz="2200" dirty="0" err="1" smtClean="0"/>
              <a:t>menaxherik</a:t>
            </a:r>
            <a:r>
              <a:rPr lang="sq-AL" sz="2200" dirty="0" smtClean="0"/>
              <a:t> apo madhësinë e organizatës.</a:t>
            </a:r>
            <a:endParaRPr lang="en-US" sz="22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02.11.2012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3000" b="1" i="1" dirty="0" smtClean="0"/>
              <a:t>Aftësitë e nevojshme për menaxherë </a:t>
            </a:r>
            <a:r>
              <a:rPr lang="en-US" sz="3000" b="1" i="1" dirty="0" smtClean="0"/>
              <a:t/>
            </a:r>
            <a:br>
              <a:rPr lang="en-US" sz="3000" b="1" i="1" dirty="0" smtClean="0"/>
            </a:br>
            <a:r>
              <a:rPr lang="sq-AL" sz="3000" b="1" i="1" dirty="0" smtClean="0"/>
              <a:t>të niveleve të ndryshme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1"/>
          </a:xfrm>
        </p:spPr>
        <p:txBody>
          <a:bodyPr>
            <a:normAutofit/>
          </a:bodyPr>
          <a:lstStyle/>
          <a:p>
            <a:pPr algn="just"/>
            <a:r>
              <a:rPr lang="sq-AL" sz="2400" b="1" dirty="0" smtClean="0"/>
              <a:t>Aftësitë kreative (</a:t>
            </a:r>
            <a:r>
              <a:rPr lang="sq-AL" sz="2400" b="1" dirty="0" err="1" smtClean="0"/>
              <a:t>konceptuale</a:t>
            </a:r>
            <a:r>
              <a:rPr lang="sq-AL" sz="2400" b="1" dirty="0" smtClean="0"/>
              <a:t>)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sq-AL" sz="2200" dirty="0" smtClean="0"/>
              <a:t>Paraqesin shkallën e njohurive dhe aftësive të menaxherit, që mbështetet  faktin që në situatat e ndryshme të mendojë dhe të </a:t>
            </a:r>
            <a:r>
              <a:rPr lang="sq-AL" sz="2200" dirty="0" err="1" smtClean="0"/>
              <a:t>jepë</a:t>
            </a:r>
            <a:r>
              <a:rPr lang="sq-AL" sz="2200" dirty="0" smtClean="0"/>
              <a:t> përgjigje përkatëse te </a:t>
            </a:r>
            <a:r>
              <a:rPr lang="en-US" sz="2200" dirty="0" err="1" smtClean="0"/>
              <a:t>n</a:t>
            </a:r>
            <a:r>
              <a:rPr lang="sq-AL" sz="2200" dirty="0" err="1" smtClean="0"/>
              <a:t>dryshme</a:t>
            </a:r>
            <a:r>
              <a:rPr lang="sq-AL" sz="2200" dirty="0" smtClean="0"/>
              <a:t>, të mendojë në të </a:t>
            </a:r>
            <a:r>
              <a:rPr lang="sq-AL" sz="2200" dirty="0" err="1" smtClean="0"/>
              <a:t>njejtën</a:t>
            </a:r>
            <a:r>
              <a:rPr lang="sq-AL" sz="2200" dirty="0" smtClean="0"/>
              <a:t> kohë për ekzistimin dhe funksionimin e tërësisë pa u dëmtuar pjesët e sistemit organizativ.</a:t>
            </a:r>
            <a:endParaRPr lang="en-US" sz="2200" dirty="0" smtClean="0"/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sq-AL" sz="2400" b="1" i="1" dirty="0" smtClean="0"/>
              <a:t>Me aftësitë kreative </a:t>
            </a:r>
            <a:r>
              <a:rPr lang="sq-AL" sz="2200" dirty="0" smtClean="0"/>
              <a:t>nënkuptohet aftësia për të ndjerë ndryshimet nga mund të ndikojnë në organizatë, aftësia e tillë për të kuptuar dhe  (reaguar) ndaj ndryshimeve nga mjedisi për të ndërtuar strategji të tillë mbrojtëse - sulmuese përkatësisht për të zbatuar atë nëpërmjet integrimit dhe riorganizimit të planeve / programeve të organizatës.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sq-AL" sz="3000" b="1" i="1" dirty="0" smtClean="0"/>
              <a:t>Aftësitë e nevojshme për menaxherë </a:t>
            </a:r>
            <a:r>
              <a:rPr lang="en-US" sz="3000" b="1" i="1" dirty="0" smtClean="0"/>
              <a:t/>
            </a:r>
            <a:br>
              <a:rPr lang="en-US" sz="3000" b="1" i="1" dirty="0" smtClean="0"/>
            </a:br>
            <a:r>
              <a:rPr lang="sq-AL" sz="3000" b="1" i="1" dirty="0" smtClean="0"/>
              <a:t>të niveleve të ndryshme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1"/>
          </a:xfrm>
        </p:spPr>
        <p:txBody>
          <a:bodyPr/>
          <a:lstStyle/>
          <a:p>
            <a:r>
              <a:rPr lang="sq-AL" b="1" dirty="0" smtClean="0"/>
              <a:t>Aftësitë për modelim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sq-AL" dirty="0" smtClean="0"/>
              <a:t>Njohuritë (përvojat) për modelim paraqesin aftësitë për zgjidhjen e   problemeve në atë mënyrë  që të mund ti shfrytëzojë organizata.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M</a:t>
            </a:r>
            <a:r>
              <a:rPr lang="sq-AL" dirty="0" err="1" smtClean="0"/>
              <a:t>enaxherët</a:t>
            </a:r>
            <a:r>
              <a:rPr lang="sq-AL" dirty="0" smtClean="0"/>
              <a:t> duhet të kenë njohuri për modelin e zgjidhjeve të mundshme që mund të  në kushte dhe në situatën e caktuar.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300" b="1" i="1" dirty="0" smtClean="0"/>
              <a:t>Nivele</a:t>
            </a:r>
            <a:r>
              <a:rPr lang="en-US" sz="2300" b="1" i="1" dirty="0" smtClean="0"/>
              <a:t>t </a:t>
            </a:r>
            <a:r>
              <a:rPr lang="sq-AL" sz="2300" b="1" i="1" dirty="0" smtClean="0"/>
              <a:t>e men</a:t>
            </a:r>
            <a:r>
              <a:rPr lang="en-US" sz="2300" b="1" i="1" dirty="0" smtClean="0"/>
              <a:t>a</a:t>
            </a:r>
            <a:r>
              <a:rPr lang="sq-AL" sz="2300" b="1" i="1" dirty="0" err="1" smtClean="0"/>
              <a:t>xhmentit</a:t>
            </a:r>
            <a:r>
              <a:rPr lang="sq-AL" sz="2300" b="1" i="1" dirty="0" smtClean="0"/>
              <a:t> dhe</a:t>
            </a:r>
            <a:r>
              <a:rPr lang="en-US" sz="2300" b="1" i="1" dirty="0" smtClean="0"/>
              <a:t> </a:t>
            </a:r>
            <a:r>
              <a:rPr lang="sq-AL" sz="2300" b="1" i="1" dirty="0" smtClean="0"/>
              <a:t>atributet e menaxherit </a:t>
            </a:r>
            <a:r>
              <a:rPr lang="en-US" sz="2300" b="1" i="1" dirty="0" smtClean="0"/>
              <a:t/>
            </a:r>
            <a:br>
              <a:rPr lang="en-US" sz="2300" b="1" i="1" dirty="0" smtClean="0"/>
            </a:br>
            <a:r>
              <a:rPr lang="sq-AL" sz="2300" b="1" i="1" dirty="0" smtClean="0"/>
              <a:t>(aftësitë teknike </a:t>
            </a:r>
            <a:r>
              <a:rPr lang="sq-AL" sz="2300" b="1" i="1" dirty="0" err="1" smtClean="0"/>
              <a:t>koncep</a:t>
            </a:r>
            <a:r>
              <a:rPr lang="en-US" sz="2300" b="1" i="1" dirty="0" err="1" smtClean="0"/>
              <a:t>tuale</a:t>
            </a:r>
            <a:r>
              <a:rPr lang="sq-AL" sz="2300" b="1" i="1" dirty="0" smtClean="0"/>
              <a:t> dhe humane)</a:t>
            </a:r>
            <a:endParaRPr lang="en-US" sz="2300" b="1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sq-AL" sz="2800" i="1" dirty="0" smtClean="0">
                <a:solidFill>
                  <a:schemeClr val="accent5">
                    <a:lumMod val="75000"/>
                  </a:schemeClr>
                </a:solidFill>
              </a:rPr>
              <a:t>Figura: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Bazat e Menaxhimit  ( Management 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CD325-9D2B-40C3-8537-659EB7DC2BD1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2209800"/>
            <a:ext cx="5029200" cy="3429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3352800"/>
            <a:ext cx="50292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0" y="4495800"/>
            <a:ext cx="50292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   </a:t>
            </a:r>
            <a:r>
              <a:rPr lang="en-US" dirty="0" err="1"/>
              <a:t>Atributet</a:t>
            </a:r>
            <a:r>
              <a:rPr lang="en-US" dirty="0"/>
              <a:t> e </a:t>
            </a:r>
            <a:r>
              <a:rPr lang="en-US" dirty="0" err="1"/>
              <a:t>menaxherit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4000" y="3352800"/>
            <a:ext cx="12954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/>
              <a:t>Niveli</a:t>
            </a:r>
            <a:r>
              <a:rPr lang="en-US" b="1" dirty="0"/>
              <a:t> </a:t>
            </a:r>
          </a:p>
          <a:p>
            <a:pPr algn="ctr">
              <a:defRPr/>
            </a:pPr>
            <a:r>
              <a:rPr lang="en-US" b="1" dirty="0" err="1"/>
              <a:t>i</a:t>
            </a:r>
            <a:r>
              <a:rPr lang="en-US" b="1" dirty="0"/>
              <a:t>  </a:t>
            </a:r>
            <a:r>
              <a:rPr lang="en-US" b="1" dirty="0" err="1"/>
              <a:t>mesëm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0" y="5943600"/>
            <a:ext cx="510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-723106" y="3999706"/>
            <a:ext cx="3581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048000" y="2209800"/>
            <a:ext cx="50292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2628900" y="3238500"/>
            <a:ext cx="2819400" cy="1981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3"/>
          </p:cNvCxnSpPr>
          <p:nvPr/>
        </p:nvCxnSpPr>
        <p:spPr>
          <a:xfrm flipH="1" flipV="1">
            <a:off x="5791200" y="2209800"/>
            <a:ext cx="2286000" cy="2857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524000" y="2209800"/>
            <a:ext cx="12954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/>
              <a:t>Niveli</a:t>
            </a:r>
            <a:r>
              <a:rPr lang="en-US" b="1" dirty="0"/>
              <a:t>  </a:t>
            </a:r>
          </a:p>
          <a:p>
            <a:pPr algn="ctr">
              <a:defRPr/>
            </a:pPr>
            <a:r>
              <a:rPr lang="en-US" b="1" dirty="0" err="1"/>
              <a:t>i</a:t>
            </a:r>
            <a:r>
              <a:rPr lang="en-US" b="1" dirty="0"/>
              <a:t>  </a:t>
            </a:r>
            <a:r>
              <a:rPr lang="en-US" b="1" dirty="0" err="1"/>
              <a:t>lartë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1524000" y="4495800"/>
            <a:ext cx="12954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Niveli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ulët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 descr="Teknike"/>
          <p:cNvSpPr/>
          <p:nvPr/>
        </p:nvSpPr>
        <p:spPr>
          <a:xfrm>
            <a:off x="3124201" y="3657600"/>
            <a:ext cx="4572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" anchor="ctr"/>
          <a:lstStyle/>
          <a:p>
            <a:pPr algn="ctr">
              <a:defRPr/>
            </a:pPr>
            <a:r>
              <a:rPr lang="en-US" b="1" spc="-300" dirty="0" err="1"/>
              <a:t>Teknik</a:t>
            </a:r>
            <a:endParaRPr lang="en-US" b="1" spc="-300" dirty="0"/>
          </a:p>
        </p:txBody>
      </p:sp>
      <p:sp>
        <p:nvSpPr>
          <p:cNvPr id="27" name="Rectangle 26"/>
          <p:cNvSpPr/>
          <p:nvPr/>
        </p:nvSpPr>
        <p:spPr>
          <a:xfrm>
            <a:off x="7467600" y="2286000"/>
            <a:ext cx="4572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" anchor="ctr"/>
          <a:lstStyle/>
          <a:p>
            <a:pPr algn="ctr">
              <a:defRPr/>
            </a:pPr>
            <a:r>
              <a:rPr lang="en-US" b="1" spc="-300" dirty="0" err="1"/>
              <a:t>Koncep</a:t>
            </a:r>
            <a:endParaRPr lang="en-US" b="1" spc="-300" dirty="0"/>
          </a:p>
        </p:txBody>
      </p:sp>
      <p:sp>
        <p:nvSpPr>
          <p:cNvPr id="32" name="Rectangle 31"/>
          <p:cNvSpPr/>
          <p:nvPr/>
        </p:nvSpPr>
        <p:spPr>
          <a:xfrm>
            <a:off x="5334000" y="2895600"/>
            <a:ext cx="4572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" anchor="ctr"/>
          <a:lstStyle/>
          <a:p>
            <a:pPr algn="ctr">
              <a:defRPr/>
            </a:pPr>
            <a:r>
              <a:rPr lang="en-US" b="1" spc="-300" dirty="0"/>
              <a:t>Humane</a:t>
            </a:r>
          </a:p>
        </p:txBody>
      </p:sp>
    </p:spTree>
  </p:cSld>
  <p:clrMapOvr>
    <a:masterClrMapping/>
  </p:clrMapOvr>
  <p:transition spd="slow">
    <p:cover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4000" b="1" dirty="0" err="1" smtClean="0"/>
              <a:t>Definimi</a:t>
            </a:r>
            <a:r>
              <a:rPr lang="sq-AL" sz="4000" b="1" dirty="0" smtClean="0"/>
              <a:t> i </a:t>
            </a:r>
            <a:r>
              <a:rPr lang="sq-AL" sz="4000" b="1" dirty="0" err="1" smtClean="0"/>
              <a:t>menaxhmentit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D</a:t>
            </a:r>
            <a:r>
              <a:rPr lang="sq-AL" sz="2400" b="1" dirty="0" err="1" smtClean="0">
                <a:solidFill>
                  <a:srgbClr val="00B0F0"/>
                </a:solidFill>
              </a:rPr>
              <a:t>efinicione</a:t>
            </a:r>
            <a:r>
              <a:rPr lang="sq-AL" sz="2400" b="1" dirty="0" smtClean="0">
                <a:solidFill>
                  <a:srgbClr val="00B0F0"/>
                </a:solidFill>
              </a:rPr>
              <a:t> për </a:t>
            </a:r>
            <a:r>
              <a:rPr lang="sq-AL" sz="2400" b="1" dirty="0" err="1" smtClean="0">
                <a:solidFill>
                  <a:srgbClr val="00B0F0"/>
                </a:solidFill>
              </a:rPr>
              <a:t>menaxhmentin</a:t>
            </a:r>
            <a:r>
              <a:rPr lang="en-US" sz="2400" b="1" dirty="0" smtClean="0">
                <a:solidFill>
                  <a:srgbClr val="00B0F0"/>
                </a:solidFill>
              </a:rPr>
              <a:t>: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457200" indent="-457200" algn="just">
              <a:buNone/>
            </a:pPr>
            <a:r>
              <a:rPr lang="en-US" sz="2400" b="1" i="1" dirty="0" smtClean="0"/>
              <a:t>a) </a:t>
            </a:r>
            <a:r>
              <a:rPr lang="sq-AL" sz="2400" b="1" i="1" dirty="0" smtClean="0">
                <a:solidFill>
                  <a:srgbClr val="C00000"/>
                </a:solidFill>
              </a:rPr>
              <a:t>Qeverisja</a:t>
            </a:r>
            <a:r>
              <a:rPr lang="sq-AL" sz="2400" b="1" dirty="0" smtClean="0"/>
              <a:t> </a:t>
            </a:r>
            <a:r>
              <a:rPr lang="sq-AL" sz="2400" dirty="0" smtClean="0"/>
              <a:t>e ka kuptimin e parashikimit, planifikimit, komandimit, </a:t>
            </a:r>
            <a:r>
              <a:rPr lang="en-US" sz="2400" dirty="0" smtClean="0"/>
              <a:t> </a:t>
            </a:r>
            <a:r>
              <a:rPr lang="sq-AL" sz="2400" dirty="0" smtClean="0"/>
              <a:t>koordinimit dhe kontrollit </a:t>
            </a:r>
            <a:r>
              <a:rPr lang="sq-AL" sz="2400" i="1" dirty="0" smtClean="0"/>
              <a:t>(</a:t>
            </a:r>
            <a:r>
              <a:rPr lang="sq-AL" sz="2400" i="1" dirty="0" err="1" smtClean="0"/>
              <a:t>Fajol</a:t>
            </a:r>
            <a:r>
              <a:rPr lang="sq-AL" sz="2400" i="1" dirty="0" smtClean="0"/>
              <a:t>)</a:t>
            </a:r>
            <a:r>
              <a:rPr lang="en-US" sz="2400" i="1" dirty="0" smtClean="0"/>
              <a:t>.</a:t>
            </a:r>
          </a:p>
          <a:p>
            <a:pPr marL="457200" indent="-457200" algn="just">
              <a:buAutoNum type="alphaLcParenR"/>
            </a:pPr>
            <a:endParaRPr lang="en-US" sz="2400" dirty="0" smtClean="0"/>
          </a:p>
          <a:p>
            <a:pPr algn="just">
              <a:buNone/>
            </a:pPr>
            <a:r>
              <a:rPr lang="sq-AL" sz="2400" b="1" dirty="0" smtClean="0"/>
              <a:t>b)</a:t>
            </a:r>
            <a:r>
              <a:rPr lang="sq-AL" sz="2400" b="1" i="1" dirty="0" smtClean="0"/>
              <a:t> </a:t>
            </a:r>
            <a:r>
              <a:rPr lang="sq-AL" sz="2400" b="1" i="1" dirty="0" err="1" smtClean="0">
                <a:solidFill>
                  <a:srgbClr val="C00000"/>
                </a:solidFill>
              </a:rPr>
              <a:t>Menaxhmenti</a:t>
            </a:r>
            <a:r>
              <a:rPr lang="sq-AL" sz="2400" b="1" i="1" dirty="0" smtClean="0"/>
              <a:t> </a:t>
            </a:r>
            <a:r>
              <a:rPr lang="sq-AL" sz="2400" dirty="0" smtClean="0"/>
              <a:t>paraqet procesin përmes të cilit grupi i zgjedhur i njerëzve i drejton dhe i orienton të gjithë të punësuarit në kompani - sipas detyrës së përbashkët për qëllim të përbashkët </a:t>
            </a:r>
            <a:r>
              <a:rPr lang="sq-AL" sz="2400" i="1" dirty="0" smtClean="0"/>
              <a:t>(Mas-i dhe </a:t>
            </a:r>
            <a:r>
              <a:rPr lang="sq-AL" sz="2400" i="1" dirty="0" err="1" smtClean="0"/>
              <a:t>Daglas</a:t>
            </a:r>
            <a:r>
              <a:rPr lang="sq-AL" sz="2400" i="1" dirty="0" smtClean="0"/>
              <a:t>-i)</a:t>
            </a:r>
            <a:r>
              <a:rPr lang="sq-AL" sz="2400" dirty="0" smtClean="0"/>
              <a:t>.</a:t>
            </a: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sq-AL" sz="2400" b="1" i="1" dirty="0" smtClean="0"/>
              <a:t>c) </a:t>
            </a:r>
            <a:r>
              <a:rPr lang="sq-AL" sz="2400" b="1" i="1" dirty="0" smtClean="0">
                <a:solidFill>
                  <a:srgbClr val="C00000"/>
                </a:solidFill>
              </a:rPr>
              <a:t>Koordinimi </a:t>
            </a:r>
            <a:r>
              <a:rPr lang="sq-AL" sz="2400" dirty="0" smtClean="0"/>
              <a:t>i resurseve t</a:t>
            </a:r>
            <a:r>
              <a:rPr lang="en-US" sz="2400" dirty="0" smtClean="0"/>
              <a:t>ë</a:t>
            </a:r>
            <a:r>
              <a:rPr lang="sq-AL" sz="2400" dirty="0" smtClean="0"/>
              <a:t> ndryshme në procesin e p</a:t>
            </a:r>
            <a:r>
              <a:rPr lang="en-US" sz="2400" dirty="0" smtClean="0"/>
              <a:t>l</a:t>
            </a:r>
            <a:r>
              <a:rPr lang="sq-AL" sz="2400" dirty="0" err="1" smtClean="0"/>
              <a:t>anifikimit</a:t>
            </a:r>
            <a:r>
              <a:rPr lang="sq-AL" sz="2400" dirty="0" smtClean="0"/>
              <a:t>, organizimit, drejtimit dhe kontrollit - të orientuara sipas qëllimeve të përgjithshme të përcaktuara qysh më parë. </a:t>
            </a:r>
            <a:r>
              <a:rPr lang="sq-AL" sz="2400" i="1" dirty="0" smtClean="0"/>
              <a:t>(</a:t>
            </a:r>
            <a:r>
              <a:rPr lang="sq-AL" sz="2400" i="1" dirty="0" err="1" smtClean="0"/>
              <a:t>Kunte</a:t>
            </a:r>
            <a:r>
              <a:rPr lang="sq-AL" sz="2400" i="1" dirty="0" smtClean="0"/>
              <a:t> dhe O' </a:t>
            </a:r>
            <a:r>
              <a:rPr lang="sq-AL" sz="2400" i="1" dirty="0" err="1" smtClean="0"/>
              <a:t>Donel</a:t>
            </a:r>
            <a:r>
              <a:rPr lang="sq-AL" sz="2400" i="1" dirty="0" smtClean="0"/>
              <a:t>).</a:t>
            </a:r>
            <a:endParaRPr lang="en-US" sz="2400" dirty="0" smtClean="0"/>
          </a:p>
          <a:p>
            <a:pPr algn="just">
              <a:buNone/>
            </a:pPr>
            <a:r>
              <a:rPr lang="sq-AL" sz="2400" dirty="0" smtClean="0"/>
              <a:t> </a:t>
            </a:r>
            <a:endParaRPr lang="en-US" sz="2400" dirty="0" smtClean="0"/>
          </a:p>
          <a:p>
            <a:pPr algn="just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4000" b="1" i="1" dirty="0" err="1" smtClean="0"/>
              <a:t>Menaxhmenti</a:t>
            </a:r>
            <a:r>
              <a:rPr lang="sq-AL" sz="4000" b="1" i="1" dirty="0" smtClean="0"/>
              <a:t> 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si</a:t>
            </a:r>
            <a:r>
              <a:rPr lang="en-US" sz="4000" b="1" i="1" dirty="0" smtClean="0"/>
              <a:t> </a:t>
            </a:r>
            <a:r>
              <a:rPr lang="sq-AL" sz="4000" b="1" i="1" dirty="0" smtClean="0"/>
              <a:t>shkencë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sq-AL" dirty="0" smtClean="0"/>
              <a:t>Nëse e pranojmë pohimin se shkenca është dije (njohuri e organizuar) atëherë karakteristike themelore e çdo shkence është zhvillimi njohurive (diturisë) duke zbatuar metoda shkencore. </a:t>
            </a:r>
          </a:p>
          <a:p>
            <a:pPr>
              <a:buNone/>
            </a:pPr>
            <a:r>
              <a:rPr lang="sq-AL" dirty="0" smtClean="0"/>
              <a:t>	</a:t>
            </a:r>
          </a:p>
          <a:p>
            <a:pPr>
              <a:buNone/>
            </a:pPr>
            <a:r>
              <a:rPr lang="sq-AL" dirty="0" smtClean="0"/>
              <a:t>	</a:t>
            </a:r>
            <a:r>
              <a:rPr lang="sq-AL" b="1" dirty="0" smtClean="0">
                <a:solidFill>
                  <a:srgbClr val="002060"/>
                </a:solidFill>
              </a:rPr>
              <a:t>Shkenca përbehet nga </a:t>
            </a:r>
          </a:p>
          <a:p>
            <a:pPr lvl="2"/>
            <a:r>
              <a:rPr lang="sq-AL" sz="2400" b="1" i="1" dirty="0" smtClean="0">
                <a:solidFill>
                  <a:schemeClr val="bg2">
                    <a:lumMod val="25000"/>
                  </a:schemeClr>
                </a:solidFill>
              </a:rPr>
              <a:t>konceptet,</a:t>
            </a:r>
          </a:p>
          <a:p>
            <a:pPr lvl="2"/>
            <a:r>
              <a:rPr lang="sq-AL" sz="2400" b="1" i="1" dirty="0" smtClean="0">
                <a:solidFill>
                  <a:schemeClr val="bg2">
                    <a:lumMod val="25000"/>
                  </a:schemeClr>
                </a:solidFill>
              </a:rPr>
              <a:t>teoritë dhe njohuritë tjera të akumuluara, dhe të zhvilluara nga </a:t>
            </a:r>
          </a:p>
          <a:p>
            <a:pPr lvl="2"/>
            <a:r>
              <a:rPr lang="sq-AL" sz="2400" b="1" i="1" dirty="0" smtClean="0">
                <a:solidFill>
                  <a:schemeClr val="bg2">
                    <a:lumMod val="25000"/>
                  </a:schemeClr>
                </a:solidFill>
              </a:rPr>
              <a:t>hipotezat (</a:t>
            </a:r>
            <a:r>
              <a:rPr lang="sq-AL" sz="2400" b="1" i="1" dirty="0" err="1" smtClean="0">
                <a:solidFill>
                  <a:schemeClr val="bg2">
                    <a:lumMod val="25000"/>
                  </a:schemeClr>
                </a:solidFill>
              </a:rPr>
              <a:t>parasupozimet</a:t>
            </a:r>
            <a:r>
              <a:rPr lang="sq-AL" sz="2400" b="1" i="1" dirty="0" smtClean="0">
                <a:solidFill>
                  <a:schemeClr val="bg2">
                    <a:lumMod val="25000"/>
                  </a:schemeClr>
                </a:solidFill>
              </a:rPr>
              <a:t> e vërteta),</a:t>
            </a:r>
          </a:p>
          <a:p>
            <a:pPr lvl="2"/>
            <a:r>
              <a:rPr lang="sq-AL" sz="2400" b="1" i="1" dirty="0" smtClean="0">
                <a:solidFill>
                  <a:schemeClr val="bg2">
                    <a:lumMod val="25000"/>
                  </a:schemeClr>
                </a:solidFill>
              </a:rPr>
              <a:t> eksperimentet </a:t>
            </a:r>
            <a:r>
              <a:rPr lang="sq-AL" sz="2400" i="1" dirty="0" smtClean="0">
                <a:solidFill>
                  <a:schemeClr val="bg2">
                    <a:lumMod val="25000"/>
                  </a:schemeClr>
                </a:solidFill>
              </a:rPr>
              <a:t>dhe</a:t>
            </a:r>
          </a:p>
          <a:p>
            <a:pPr lvl="2"/>
            <a:r>
              <a:rPr lang="sq-AL" sz="2400" b="1" i="1" dirty="0" smtClean="0">
                <a:solidFill>
                  <a:schemeClr val="bg2">
                    <a:lumMod val="25000"/>
                  </a:schemeClr>
                </a:solidFill>
              </a:rPr>
              <a:t> analizat.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066800" y="152400"/>
            <a:ext cx="693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3200" b="1" i="1" dirty="0" err="1" smtClean="0">
                <a:solidFill>
                  <a:srgbClr val="002060"/>
                </a:solidFill>
                <a:latin typeface="Gill Sans MT" pitchFamily="34" charset="0"/>
              </a:rPr>
              <a:t>Menaxhmenti</a:t>
            </a:r>
            <a:r>
              <a:rPr lang="sq-AL" sz="3200" b="1" i="1" dirty="0" smtClean="0">
                <a:solidFill>
                  <a:srgbClr val="002060"/>
                </a:solidFill>
                <a:latin typeface="Gill Sans MT" pitchFamily="34" charset="0"/>
              </a:rPr>
              <a:t>  shkencë</a:t>
            </a:r>
            <a:r>
              <a:rPr lang="en-US" sz="3200" b="1" i="1" dirty="0" smtClean="0">
                <a:solidFill>
                  <a:srgbClr val="002060"/>
                </a:solidFill>
                <a:latin typeface="Gill Sans MT" pitchFamily="34" charset="0"/>
              </a:rPr>
              <a:t>ë</a:t>
            </a:r>
            <a:r>
              <a:rPr lang="sq-AL" sz="3200" b="1" i="1" dirty="0" smtClean="0">
                <a:solidFill>
                  <a:srgbClr val="002060"/>
                </a:solidFill>
                <a:latin typeface="Gill Sans MT" pitchFamily="34" charset="0"/>
              </a:rPr>
              <a:t>  ose  art</a:t>
            </a:r>
            <a:endParaRPr lang="sq-AL" sz="3200" b="1" i="1" dirty="0">
              <a:solidFill>
                <a:srgbClr val="002060"/>
              </a:solidFill>
              <a:latin typeface="Gill Sans MT" pitchFamily="34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04800" y="9906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b="1" i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Menaxhmenti</a:t>
            </a:r>
            <a:r>
              <a:rPr lang="sq-AL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është ART-i </a:t>
            </a:r>
            <a:r>
              <a:rPr lang="sq-AL" b="1" i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i</a:t>
            </a:r>
            <a:r>
              <a:rPr lang="sq-AL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përfundimit te punës përmes t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ë</a:t>
            </a:r>
            <a:r>
              <a:rPr lang="sq-AL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tjerëve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</a:t>
            </a:r>
            <a:endParaRPr lang="en-US" i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70C0"/>
                </a:solidFill>
              </a:rPr>
              <a:t>ART: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5105400" y="1905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q-AL" sz="2400" b="1" dirty="0" smtClean="0">
                <a:solidFill>
                  <a:srgbClr val="002060"/>
                </a:solidFill>
              </a:rPr>
              <a:t>Shkence:</a:t>
            </a:r>
            <a:endParaRPr lang="sq-AL" sz="2400" b="1" dirty="0">
              <a:solidFill>
                <a:srgbClr val="002060"/>
              </a:solidFill>
            </a:endParaRPr>
          </a:p>
        </p:txBody>
      </p:sp>
      <p:sp>
        <p:nvSpPr>
          <p:cNvPr id="14342" name="Line 9"/>
          <p:cNvSpPr>
            <a:spLocks noChangeShapeType="1"/>
          </p:cNvSpPr>
          <p:nvPr/>
        </p:nvSpPr>
        <p:spPr bwMode="auto">
          <a:xfrm>
            <a:off x="4572000" y="16764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609600" y="2667000"/>
            <a:ext cx="3733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sq-AL" b="0" dirty="0" smtClean="0">
                <a:solidFill>
                  <a:srgbClr val="002060"/>
                </a:solidFill>
              </a:rPr>
              <a:t> </a:t>
            </a:r>
            <a:r>
              <a:rPr lang="sq-AL" b="1" dirty="0" smtClean="0">
                <a:solidFill>
                  <a:srgbClr val="0070C0"/>
                </a:solidFill>
              </a:rPr>
              <a:t>Njohuri praktike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sq-AL" b="1" dirty="0" smtClean="0">
                <a:solidFill>
                  <a:srgbClr val="0070C0"/>
                </a:solidFill>
              </a:rPr>
              <a:t> Aftësi teknike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sq-AL" b="1" dirty="0" smtClean="0">
                <a:solidFill>
                  <a:srgbClr val="0070C0"/>
                </a:solidFill>
              </a:rPr>
              <a:t> Rezultate konkrete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sq-AL" b="1" dirty="0" smtClean="0">
                <a:solidFill>
                  <a:srgbClr val="0070C0"/>
                </a:solidFill>
              </a:rPr>
              <a:t> Kreativitet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sq-AL" b="1" dirty="0" smtClean="0">
                <a:solidFill>
                  <a:srgbClr val="0070C0"/>
                </a:solidFill>
              </a:rPr>
              <a:t> Natyre personale (individuale</a:t>
            </a:r>
            <a:r>
              <a:rPr lang="sq-AL" b="0" dirty="0" smtClean="0">
                <a:solidFill>
                  <a:srgbClr val="0070C0"/>
                </a:solidFill>
              </a:rPr>
              <a:t>)</a:t>
            </a:r>
            <a:endParaRPr lang="sq-AL" b="0" dirty="0">
              <a:solidFill>
                <a:srgbClr val="0070C0"/>
              </a:solidFill>
            </a:endParaRPr>
          </a:p>
        </p:txBody>
      </p:sp>
      <p:sp>
        <p:nvSpPr>
          <p:cNvPr id="14345" name="Text Box 12"/>
          <p:cNvSpPr txBox="1">
            <a:spLocks noChangeArrowheads="1"/>
          </p:cNvSpPr>
          <p:nvPr/>
        </p:nvSpPr>
        <p:spPr bwMode="auto">
          <a:xfrm>
            <a:off x="4572000" y="2667000"/>
            <a:ext cx="4419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sq-AL" b="1" dirty="0" smtClean="0">
                <a:solidFill>
                  <a:srgbClr val="002060"/>
                </a:solidFill>
              </a:rPr>
              <a:t> Qasje Empirike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sq-AL" b="1" dirty="0" smtClean="0">
                <a:solidFill>
                  <a:srgbClr val="002060"/>
                </a:solidFill>
              </a:rPr>
              <a:t> Testim Kritik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sq-AL" b="1" dirty="0" smtClean="0">
                <a:solidFill>
                  <a:srgbClr val="002060"/>
                </a:solidFill>
              </a:rPr>
              <a:t> Principe gjeneral</a:t>
            </a:r>
            <a:r>
              <a:rPr lang="en-US" b="1" dirty="0" smtClean="0">
                <a:solidFill>
                  <a:srgbClr val="002060"/>
                </a:solidFill>
              </a:rPr>
              <a:t>e</a:t>
            </a:r>
            <a:endParaRPr lang="sq-AL" b="1" dirty="0" smtClean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sq-AL" b="1" dirty="0" smtClean="0">
                <a:solidFill>
                  <a:srgbClr val="002060"/>
                </a:solidFill>
              </a:rPr>
              <a:t> Shkakton dhe afekton </a:t>
            </a:r>
            <a:r>
              <a:rPr lang="sq-AL" b="1" dirty="0" err="1" smtClean="0">
                <a:solidFill>
                  <a:srgbClr val="002060"/>
                </a:solidFill>
              </a:rPr>
              <a:t>mar</a:t>
            </a:r>
            <a:r>
              <a:rPr lang="en-US" b="1" dirty="0" err="1" smtClean="0">
                <a:solidFill>
                  <a:srgbClr val="002060"/>
                </a:solidFill>
              </a:rPr>
              <a:t>rë</a:t>
            </a:r>
            <a:r>
              <a:rPr lang="sq-AL" b="1" dirty="0" err="1" smtClean="0">
                <a:solidFill>
                  <a:srgbClr val="002060"/>
                </a:solidFill>
              </a:rPr>
              <a:t>dheniet</a:t>
            </a:r>
            <a:endParaRPr lang="sq-AL" b="1" dirty="0" smtClean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sq-AL" b="1" dirty="0" smtClean="0">
                <a:solidFill>
                  <a:srgbClr val="002060"/>
                </a:solidFill>
              </a:rPr>
              <a:t> </a:t>
            </a:r>
            <a:r>
              <a:rPr lang="sq-AL" b="1" dirty="0" err="1" smtClean="0">
                <a:solidFill>
                  <a:srgbClr val="002060"/>
                </a:solidFill>
              </a:rPr>
              <a:t>Aplikueshm</a:t>
            </a:r>
            <a:r>
              <a:rPr lang="en-US" b="1" smtClean="0">
                <a:solidFill>
                  <a:srgbClr val="002060"/>
                </a:solidFill>
              </a:rPr>
              <a:t>ë</a:t>
            </a:r>
            <a:r>
              <a:rPr lang="sq-AL" b="1" smtClean="0">
                <a:solidFill>
                  <a:srgbClr val="002060"/>
                </a:solidFill>
              </a:rPr>
              <a:t>ri </a:t>
            </a:r>
            <a:r>
              <a:rPr lang="sq-AL" b="1" dirty="0" smtClean="0">
                <a:solidFill>
                  <a:srgbClr val="002060"/>
                </a:solidFill>
              </a:rPr>
              <a:t>universale</a:t>
            </a:r>
            <a:endParaRPr lang="sq-AL" b="1" dirty="0">
              <a:solidFill>
                <a:srgbClr val="002060"/>
              </a:solidFill>
            </a:endParaRPr>
          </a:p>
        </p:txBody>
      </p:sp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304800" y="5257800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2000" b="1" i="1" dirty="0" err="1" smtClean="0"/>
              <a:t>Menaxhmenti</a:t>
            </a:r>
            <a:r>
              <a:rPr lang="sq-AL" sz="2000" b="1" i="1" dirty="0" smtClean="0"/>
              <a:t> si shkence te pajis me principe, </a:t>
            </a:r>
            <a:r>
              <a:rPr lang="sq-AL" sz="2000" b="1" i="1" dirty="0" err="1" smtClean="0"/>
              <a:t>ndersa</a:t>
            </a:r>
            <a:r>
              <a:rPr lang="sq-AL" sz="2000" b="1" i="1" dirty="0" smtClean="0"/>
              <a:t> si ART ai te ndihmon ne kapje te </a:t>
            </a:r>
            <a:r>
              <a:rPr lang="sq-AL" sz="2000" b="1" i="1" dirty="0" err="1" smtClean="0"/>
              <a:t>situates</a:t>
            </a:r>
            <a:r>
              <a:rPr lang="sq-AL" sz="2000" b="1" i="1" dirty="0" smtClean="0"/>
              <a:t>.</a:t>
            </a:r>
            <a:endParaRPr lang="sq-AL" sz="2000" b="1" i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4000" b="1" dirty="0" err="1" smtClean="0"/>
              <a:t>Definimi</a:t>
            </a:r>
            <a:r>
              <a:rPr lang="sq-AL" sz="4000" b="1" dirty="0" smtClean="0"/>
              <a:t> i </a:t>
            </a:r>
            <a:r>
              <a:rPr lang="sq-AL" sz="4000" b="1" dirty="0" err="1" smtClean="0"/>
              <a:t>menaxhmentit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4953001"/>
          </a:xfrm>
        </p:spPr>
        <p:txBody>
          <a:bodyPr/>
          <a:lstStyle/>
          <a:p>
            <a:pPr algn="just">
              <a:buNone/>
            </a:pPr>
            <a:r>
              <a:rPr lang="sq-AL" sz="2400" b="1" dirty="0" smtClean="0"/>
              <a:t>d)</a:t>
            </a:r>
            <a:r>
              <a:rPr lang="en-US" sz="2400" b="1" dirty="0" smtClean="0"/>
              <a:t>  </a:t>
            </a:r>
            <a:r>
              <a:rPr lang="sq-AL" sz="2400" b="1" i="1" dirty="0" err="1" smtClean="0"/>
              <a:t>Menaxhmenti</a:t>
            </a:r>
            <a:r>
              <a:rPr lang="sq-AL" sz="2400" b="1" dirty="0" smtClean="0"/>
              <a:t> </a:t>
            </a:r>
            <a:r>
              <a:rPr lang="sq-AL" sz="2400" dirty="0" smtClean="0"/>
              <a:t>paraqet procesin e koordinimit, sigurimit, shpërndarjes (renditjes) dhe shfrytëzimit të p</a:t>
            </a:r>
            <a:r>
              <a:rPr lang="en-US" sz="2400" dirty="0" smtClean="0"/>
              <a:t>o</a:t>
            </a:r>
            <a:r>
              <a:rPr lang="sq-AL" sz="2400" dirty="0" err="1" smtClean="0"/>
              <a:t>tencialeve</a:t>
            </a:r>
            <a:r>
              <a:rPr lang="sq-AL" sz="2400" dirty="0" smtClean="0"/>
              <a:t> të kuadrove dhe potencialeve</a:t>
            </a:r>
            <a:r>
              <a:rPr lang="en-US" sz="2400" dirty="0" smtClean="0"/>
              <a:t>e</a:t>
            </a:r>
            <a:r>
              <a:rPr lang="sq-AL" sz="2400" dirty="0" smtClean="0"/>
              <a:t> t</a:t>
            </a:r>
            <a:r>
              <a:rPr lang="en-US" sz="2400" dirty="0" smtClean="0"/>
              <a:t>ë</a:t>
            </a:r>
            <a:r>
              <a:rPr lang="sq-AL" sz="2400" dirty="0" smtClean="0"/>
              <a:t> tjera në organizatë me qëllim të arritjes së qëllimeve të caktuara</a:t>
            </a:r>
            <a:r>
              <a:rPr lang="sq-AL" sz="2400" i="1" dirty="0" smtClean="0"/>
              <a:t> (</a:t>
            </a:r>
            <a:r>
              <a:rPr lang="sq-AL" sz="2400" i="1" dirty="0" err="1" smtClean="0"/>
              <a:t>Uren</a:t>
            </a:r>
            <a:r>
              <a:rPr lang="sq-AL" sz="2400" i="1" dirty="0" smtClean="0"/>
              <a:t> dhe </a:t>
            </a:r>
            <a:r>
              <a:rPr lang="sq-AL" sz="2400" i="1" dirty="0" err="1" smtClean="0"/>
              <a:t>Voiç</a:t>
            </a:r>
            <a:r>
              <a:rPr lang="sq-AL" sz="2400" i="1" dirty="0" smtClean="0"/>
              <a:t>)</a:t>
            </a:r>
            <a:r>
              <a:rPr lang="sq-AL" sz="2400" dirty="0" smtClean="0"/>
              <a:t>.</a:t>
            </a: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sq-AL" sz="2400" b="1" dirty="0" smtClean="0"/>
              <a:t>e)</a:t>
            </a:r>
            <a:r>
              <a:rPr lang="en-US" sz="2400" b="1" dirty="0" smtClean="0"/>
              <a:t> </a:t>
            </a:r>
            <a:r>
              <a:rPr lang="sq-AL" b="1" i="1" dirty="0" err="1" smtClean="0"/>
              <a:t>Menaxhmenti</a:t>
            </a:r>
            <a:r>
              <a:rPr lang="sq-AL" b="1" i="1" dirty="0" smtClean="0"/>
              <a:t> </a:t>
            </a:r>
            <a:r>
              <a:rPr lang="sq-AL" i="1" dirty="0" smtClean="0">
                <a:solidFill>
                  <a:srgbClr val="0070C0"/>
                </a:solidFill>
              </a:rPr>
              <a:t>paraqet procesin e orientimit të vetëdijshëm të aktiviteteve njerëzore kah realizimi i qëllimit - qëllimeve të caktuara, përkatësisht tërësinë e ndërlidhur të pesë funksioneve</a:t>
            </a:r>
            <a:r>
              <a:rPr lang="sq-AL" dirty="0" smtClean="0">
                <a:solidFill>
                  <a:srgbClr val="0070C0"/>
                </a:solidFill>
              </a:rPr>
              <a:t>: </a:t>
            </a:r>
            <a:r>
              <a:rPr lang="sq-AL" i="1" dirty="0" smtClean="0">
                <a:solidFill>
                  <a:srgbClr val="0070C0"/>
                </a:solidFill>
              </a:rPr>
              <a:t>planifikimit, organizimit, kuadrit (</a:t>
            </a:r>
            <a:r>
              <a:rPr lang="sq-AL" i="1" dirty="0" err="1" smtClean="0">
                <a:solidFill>
                  <a:srgbClr val="0070C0"/>
                </a:solidFill>
              </a:rPr>
              <a:t>personeliti</a:t>
            </a:r>
            <a:r>
              <a:rPr lang="sq-AL" i="1" dirty="0" smtClean="0">
                <a:solidFill>
                  <a:srgbClr val="0070C0"/>
                </a:solidFill>
              </a:rPr>
              <a:t>, udhëheqjes dhe kontrolli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sq-AL" sz="2400" i="1" dirty="0" smtClean="0"/>
              <a:t>(B. </a:t>
            </a:r>
            <a:r>
              <a:rPr lang="sq-AL" sz="2400" i="1" dirty="0" err="1" smtClean="0"/>
              <a:t>Ramosaj</a:t>
            </a:r>
            <a:r>
              <a:rPr lang="sq-AL" sz="2400" i="1" dirty="0" smtClean="0"/>
              <a:t>).</a:t>
            </a:r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sq-AL" sz="4000" b="1" dirty="0" smtClean="0"/>
              <a:t>Definimi i </a:t>
            </a:r>
            <a:r>
              <a:rPr lang="sq-AL" sz="4000" b="1" dirty="0" err="1" smtClean="0"/>
              <a:t>menaxhmentit</a:t>
            </a:r>
            <a:endParaRPr lang="sq-A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sq-AL" sz="2800" b="1" i="1" dirty="0" smtClean="0">
                <a:solidFill>
                  <a:schemeClr val="bg2">
                    <a:lumMod val="50000"/>
                  </a:schemeClr>
                </a:solidFill>
              </a:rPr>
              <a:t>Kuptimi i </a:t>
            </a:r>
            <a:r>
              <a:rPr lang="sq-AL" sz="2800" b="1" i="1" dirty="0" err="1" smtClean="0">
                <a:solidFill>
                  <a:schemeClr val="bg2">
                    <a:lumMod val="50000"/>
                  </a:schemeClr>
                </a:solidFill>
              </a:rPr>
              <a:t>menaxhmentit</a:t>
            </a:r>
            <a:r>
              <a:rPr lang="sq-AL" sz="2800" b="1" i="1" dirty="0" smtClean="0">
                <a:solidFill>
                  <a:schemeClr val="bg2">
                    <a:lumMod val="50000"/>
                  </a:schemeClr>
                </a:solidFill>
              </a:rPr>
              <a:t>  përfshin:</a:t>
            </a:r>
          </a:p>
          <a:p>
            <a:pPr>
              <a:buNone/>
            </a:pPr>
            <a:endParaRPr lang="sq-AL" sz="2800" dirty="0" smtClean="0"/>
          </a:p>
          <a:p>
            <a:pPr algn="just">
              <a:buNone/>
            </a:pPr>
            <a:r>
              <a:rPr lang="sq-AL" sz="2800" dirty="0" smtClean="0"/>
              <a:t>a)		</a:t>
            </a:r>
            <a:r>
              <a:rPr lang="sq-AL" sz="2800" i="1" dirty="0" smtClean="0">
                <a:solidFill>
                  <a:srgbClr val="C00000"/>
                </a:solidFill>
              </a:rPr>
              <a:t>funksionet    </a:t>
            </a:r>
            <a:r>
              <a:rPr lang="sq-AL" sz="2800" i="1" dirty="0" err="1" smtClean="0"/>
              <a:t>menaxherike</a:t>
            </a:r>
            <a:r>
              <a:rPr lang="sq-AL" sz="2800" i="1" dirty="0" smtClean="0"/>
              <a:t>, …</a:t>
            </a:r>
            <a:endParaRPr lang="sq-AL" sz="2800" dirty="0" smtClean="0"/>
          </a:p>
          <a:p>
            <a:pPr algn="just">
              <a:buNone/>
            </a:pPr>
            <a:r>
              <a:rPr lang="sq-AL" sz="2800" dirty="0" smtClean="0"/>
              <a:t>b)	</a:t>
            </a:r>
            <a:r>
              <a:rPr lang="sq-AL" sz="2800" i="1" dirty="0" smtClean="0">
                <a:solidFill>
                  <a:srgbClr val="C00000"/>
                </a:solidFill>
              </a:rPr>
              <a:t>aktivitet </a:t>
            </a:r>
            <a:r>
              <a:rPr lang="sq-AL" sz="2800" i="1" dirty="0" smtClean="0"/>
              <a:t> relativisht  universal</a:t>
            </a:r>
            <a:r>
              <a:rPr lang="sq-AL" sz="2800" dirty="0" smtClean="0"/>
              <a:t>, …  </a:t>
            </a:r>
          </a:p>
          <a:p>
            <a:pPr algn="just">
              <a:buNone/>
            </a:pPr>
            <a:r>
              <a:rPr lang="sq-AL" sz="2800" dirty="0" smtClean="0"/>
              <a:t>c)		</a:t>
            </a:r>
            <a:r>
              <a:rPr lang="sq-AL" sz="2800" i="1" dirty="0" smtClean="0"/>
              <a:t>punët dhe aktivitetet </a:t>
            </a:r>
            <a:r>
              <a:rPr lang="sq-AL" sz="2800" dirty="0" smtClean="0"/>
              <a:t>e menaxherëve </a:t>
            </a:r>
          </a:p>
          <a:p>
            <a:pPr algn="just">
              <a:buNone/>
            </a:pPr>
            <a:r>
              <a:rPr lang="sq-AL" sz="2800" i="1" dirty="0" smtClean="0"/>
              <a:t>            </a:t>
            </a:r>
            <a:r>
              <a:rPr lang="sq-AL" sz="2800" i="1" dirty="0" smtClean="0">
                <a:solidFill>
                  <a:srgbClr val="C00000"/>
                </a:solidFill>
              </a:rPr>
              <a:t>në të gjitha nivelet organizative</a:t>
            </a:r>
            <a:r>
              <a:rPr lang="sq-AL" sz="2800" i="1" dirty="0" smtClean="0"/>
              <a:t>,</a:t>
            </a:r>
          </a:p>
          <a:p>
            <a:pPr algn="just">
              <a:buNone/>
            </a:pPr>
            <a:r>
              <a:rPr lang="sq-AL" sz="2800" dirty="0" smtClean="0"/>
              <a:t>d)	</a:t>
            </a:r>
            <a:r>
              <a:rPr lang="sq-AL" sz="2800" i="1" dirty="0" smtClean="0">
                <a:solidFill>
                  <a:srgbClr val="C00000"/>
                </a:solidFill>
              </a:rPr>
              <a:t>qëllimi </a:t>
            </a:r>
            <a:r>
              <a:rPr lang="sq-AL" sz="2800" dirty="0" smtClean="0"/>
              <a:t>i të gjithë menaxherëve </a:t>
            </a:r>
            <a:r>
              <a:rPr lang="sq-AL" sz="2800" i="1" dirty="0" smtClean="0"/>
              <a:t>- suksesi</a:t>
            </a:r>
          </a:p>
          <a:p>
            <a:pPr algn="just">
              <a:buNone/>
            </a:pPr>
            <a:r>
              <a:rPr lang="sq-AL" sz="2800" dirty="0" smtClean="0"/>
              <a:t>e)	 </a:t>
            </a:r>
            <a:r>
              <a:rPr lang="sq-AL" sz="2800" i="1" dirty="0" smtClean="0">
                <a:solidFill>
                  <a:srgbClr val="C00000"/>
                </a:solidFill>
              </a:rPr>
              <a:t>përfshin</a:t>
            </a:r>
            <a:r>
              <a:rPr lang="en-US" sz="2800" dirty="0" smtClean="0"/>
              <a:t> </a:t>
            </a:r>
            <a:r>
              <a:rPr lang="sq-AL" sz="2800" dirty="0" smtClean="0"/>
              <a:t>të </a:t>
            </a:r>
            <a:r>
              <a:rPr lang="sq-AL" sz="2800" i="1" dirty="0" smtClean="0">
                <a:solidFill>
                  <a:srgbClr val="C00000"/>
                </a:solidFill>
              </a:rPr>
              <a:t>gjitha nivelet e suksesit </a:t>
            </a:r>
            <a:r>
              <a:rPr lang="sq-AL" sz="28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sq-AL" sz="2800" dirty="0" smtClean="0"/>
              <a:t>           </a:t>
            </a:r>
            <a:r>
              <a:rPr lang="sq-AL" i="1" dirty="0" smtClean="0"/>
              <a:t>prodhueshmërinë,  efektivitetin dhe  efikasitetin.</a:t>
            </a:r>
          </a:p>
          <a:p>
            <a:endParaRPr lang="sq-A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 smtClean="0"/>
              <a:t>Definimi i </a:t>
            </a:r>
            <a:r>
              <a:rPr lang="sq-AL" sz="4000" b="1" dirty="0" err="1" smtClean="0"/>
              <a:t>menaxhmentit</a:t>
            </a:r>
            <a:endParaRPr lang="sq-AL" sz="2000" dirty="0">
              <a:solidFill>
                <a:srgbClr val="C0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1752600"/>
          <a:ext cx="7696200" cy="449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2192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b="1" dirty="0" err="1" smtClean="0">
                <a:solidFill>
                  <a:schemeClr val="accent4">
                    <a:lumMod val="50000"/>
                  </a:schemeClr>
                </a:solidFill>
              </a:rPr>
              <a:t>Konkludojmë</a:t>
            </a:r>
            <a:r>
              <a:rPr lang="sq-AL" b="1" dirty="0" smtClean="0">
                <a:solidFill>
                  <a:schemeClr val="accent4">
                    <a:lumMod val="50000"/>
                  </a:schemeClr>
                </a:solidFill>
              </a:rPr>
              <a:t> se esenca  e </a:t>
            </a:r>
            <a:r>
              <a:rPr lang="sq-AL" b="1" dirty="0" err="1" smtClean="0">
                <a:solidFill>
                  <a:schemeClr val="accent4">
                    <a:lumMod val="50000"/>
                  </a:schemeClr>
                </a:solidFill>
              </a:rPr>
              <a:t>menaxhmetit</a:t>
            </a:r>
            <a:r>
              <a:rPr lang="sq-AL" b="1" dirty="0" smtClean="0">
                <a:solidFill>
                  <a:schemeClr val="accent4">
                    <a:lumMod val="50000"/>
                  </a:schemeClr>
                </a:solidFill>
              </a:rPr>
              <a:t> si proces qëndron në fazat e tij</a:t>
            </a:r>
            <a:endParaRPr lang="sq-AL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sq-AL" sz="4000" b="1" dirty="0" smtClean="0"/>
              <a:t>Definimi i </a:t>
            </a:r>
            <a:r>
              <a:rPr lang="sq-AL" sz="4000" b="1" dirty="0" err="1" smtClean="0"/>
              <a:t>menaxhmentit</a:t>
            </a:r>
            <a:endParaRPr lang="sq-AL" sz="4000" b="1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sq-AL" sz="3000" b="1" i="1" dirty="0" smtClean="0">
                <a:solidFill>
                  <a:srgbClr val="FF0000"/>
                </a:solidFill>
              </a:rPr>
              <a:t>Dallimet</a:t>
            </a:r>
            <a:r>
              <a:rPr lang="sq-AL" sz="3000" b="1" i="1" dirty="0" smtClean="0"/>
              <a:t>  në mes të koncepteve</a:t>
            </a:r>
            <a:endParaRPr lang="en-US" sz="3000" b="1" i="1" dirty="0" smtClean="0"/>
          </a:p>
          <a:p>
            <a:pPr algn="just">
              <a:buNone/>
            </a:pPr>
            <a:endParaRPr lang="en-US" sz="1900" b="1" i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q-AL" sz="3000" b="1" i="1" dirty="0" smtClean="0">
                <a:solidFill>
                  <a:srgbClr val="C00000"/>
                </a:solidFill>
              </a:rPr>
              <a:t>Qeverisja </a:t>
            </a:r>
            <a:r>
              <a:rPr lang="sq-AL" sz="3000" i="1" dirty="0" smtClean="0">
                <a:solidFill>
                  <a:srgbClr val="C00000"/>
                </a:solidFill>
              </a:rPr>
              <a:t>  </a:t>
            </a:r>
            <a:r>
              <a:rPr lang="sq-AL" sz="3000" i="1" dirty="0" smtClean="0">
                <a:solidFill>
                  <a:srgbClr val="002060"/>
                </a:solidFill>
              </a:rPr>
              <a:t>(</a:t>
            </a:r>
            <a:r>
              <a:rPr lang="en-US" sz="3000" i="1" dirty="0" err="1" smtClean="0">
                <a:solidFill>
                  <a:srgbClr val="002060"/>
                </a:solidFill>
              </a:rPr>
              <a:t>M</a:t>
            </a:r>
            <a:r>
              <a:rPr lang="sq-AL" sz="3000" i="1" dirty="0" err="1" smtClean="0">
                <a:solidFill>
                  <a:srgbClr val="002060"/>
                </a:solidFill>
              </a:rPr>
              <a:t>anagement</a:t>
            </a:r>
            <a:r>
              <a:rPr lang="sq-AL" sz="3000" dirty="0" smtClean="0">
                <a:solidFill>
                  <a:srgbClr val="002060"/>
                </a:solidFill>
              </a:rPr>
              <a:t>)   </a:t>
            </a:r>
            <a:endParaRPr lang="en-US" sz="30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en-US" sz="2200" dirty="0" smtClean="0"/>
              <a:t>	-</a:t>
            </a:r>
            <a:r>
              <a:rPr lang="sq-AL" sz="2400" dirty="0" smtClean="0"/>
              <a:t>është   procesi i    planifikimit,    organizimit,     motivimit dhe kontrollit </a:t>
            </a:r>
            <a:r>
              <a:rPr lang="en-US" sz="2400" dirty="0" smtClean="0"/>
              <a:t> </a:t>
            </a:r>
            <a:r>
              <a:rPr lang="sq-AL" sz="2400" dirty="0" smtClean="0"/>
              <a:t>drejt arritjes  së qëllimeve të caktuara të kompanisë.</a:t>
            </a:r>
            <a:endParaRPr lang="en-US" sz="2400" dirty="0" smtClean="0"/>
          </a:p>
          <a:p>
            <a:pPr algn="just">
              <a:buNone/>
            </a:pPr>
            <a:endParaRPr lang="en-US" sz="2200" dirty="0" smtClean="0"/>
          </a:p>
          <a:p>
            <a:pPr algn="just">
              <a:buFont typeface="Wingdings" pitchFamily="2" charset="2"/>
              <a:buChar char="Ø"/>
            </a:pPr>
            <a:r>
              <a:rPr lang="sq-AL" sz="3000" b="1" i="1" dirty="0" smtClean="0">
                <a:solidFill>
                  <a:srgbClr val="C00000"/>
                </a:solidFill>
              </a:rPr>
              <a:t>Udhëheqja</a:t>
            </a:r>
            <a:r>
              <a:rPr lang="sq-AL" sz="3000" i="1" dirty="0" smtClean="0">
                <a:solidFill>
                  <a:srgbClr val="C00000"/>
                </a:solidFill>
              </a:rPr>
              <a:t> </a:t>
            </a:r>
            <a:r>
              <a:rPr lang="sq-AL" sz="3000" i="1" dirty="0" smtClean="0">
                <a:solidFill>
                  <a:srgbClr val="002060"/>
                </a:solidFill>
              </a:rPr>
              <a:t>(</a:t>
            </a:r>
            <a:r>
              <a:rPr lang="sq-AL" sz="3000" i="1" dirty="0" err="1" smtClean="0">
                <a:solidFill>
                  <a:srgbClr val="002060"/>
                </a:solidFill>
              </a:rPr>
              <a:t>Leadership</a:t>
            </a:r>
            <a:r>
              <a:rPr lang="sq-AL" sz="3000" i="1" dirty="0" smtClean="0">
                <a:solidFill>
                  <a:srgbClr val="002060"/>
                </a:solidFill>
              </a:rPr>
              <a:t>)</a:t>
            </a:r>
            <a:r>
              <a:rPr lang="sq-AL" sz="3000" dirty="0" smtClean="0">
                <a:solidFill>
                  <a:srgbClr val="002060"/>
                </a:solidFill>
              </a:rPr>
              <a:t> </a:t>
            </a:r>
            <a:endParaRPr lang="en-US" sz="30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en-US" sz="2400" dirty="0" smtClean="0"/>
              <a:t>	-</a:t>
            </a:r>
            <a:r>
              <a:rPr lang="sq-AL" sz="2400" dirty="0" smtClean="0"/>
              <a:t>është orientimi i sjelljes së individëve dhe grupit  kah qëllimet e definuar të  kompanisë. </a:t>
            </a:r>
            <a:r>
              <a:rPr lang="sq-AL" sz="2400" b="1" i="1" dirty="0" smtClean="0"/>
              <a:t> </a:t>
            </a:r>
            <a:endParaRPr lang="en-US" sz="2400" b="1" i="1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sq-AL" sz="3000" b="1" i="1" dirty="0" smtClean="0">
                <a:solidFill>
                  <a:srgbClr val="C00000"/>
                </a:solidFill>
              </a:rPr>
              <a:t>Drejtimi</a:t>
            </a:r>
            <a:r>
              <a:rPr lang="sq-AL" sz="3000" i="1" dirty="0" smtClean="0">
                <a:solidFill>
                  <a:srgbClr val="C00000"/>
                </a:solidFill>
              </a:rPr>
              <a:t> </a:t>
            </a:r>
            <a:r>
              <a:rPr lang="sq-AL" sz="3000" i="1" dirty="0" smtClean="0">
                <a:solidFill>
                  <a:srgbClr val="002060"/>
                </a:solidFill>
              </a:rPr>
              <a:t>(</a:t>
            </a:r>
            <a:r>
              <a:rPr lang="en-US" sz="3000" i="1" dirty="0" err="1" smtClean="0">
                <a:solidFill>
                  <a:srgbClr val="002060"/>
                </a:solidFill>
              </a:rPr>
              <a:t>D</a:t>
            </a:r>
            <a:r>
              <a:rPr lang="sq-AL" sz="3000" i="1" dirty="0" err="1" smtClean="0">
                <a:solidFill>
                  <a:srgbClr val="002060"/>
                </a:solidFill>
              </a:rPr>
              <a:t>irecting</a:t>
            </a:r>
            <a:r>
              <a:rPr lang="sq-AL" sz="3000" i="1" dirty="0" smtClean="0">
                <a:solidFill>
                  <a:srgbClr val="002060"/>
                </a:solidFill>
              </a:rPr>
              <a:t>)</a:t>
            </a:r>
            <a:r>
              <a:rPr lang="sq-AL" sz="3000" dirty="0" smtClean="0">
                <a:solidFill>
                  <a:srgbClr val="002060"/>
                </a:solidFill>
              </a:rPr>
              <a:t> </a:t>
            </a:r>
            <a:endParaRPr lang="en-US" sz="30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en-US" sz="2200" dirty="0" smtClean="0"/>
              <a:t>	-</a:t>
            </a:r>
            <a:r>
              <a:rPr lang="sq-AL" sz="2400" dirty="0" smtClean="0"/>
              <a:t>është  aktiviteti</a:t>
            </a:r>
            <a:r>
              <a:rPr lang="en-US" sz="2400" dirty="0" smtClean="0"/>
              <a:t> </a:t>
            </a:r>
            <a:r>
              <a:rPr lang="sq-AL" sz="2400" dirty="0" smtClean="0"/>
              <a:t>i dërgimit apo udhëzimit të punësuarve  në detyrë konkrete (besimi i detyrës).</a:t>
            </a:r>
            <a:endParaRPr lang="en-US" sz="2400" dirty="0" smtClean="0"/>
          </a:p>
          <a:p>
            <a:pPr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Bazat e Menaxhimit  ( Management 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F6930-5475-4E3B-AA1F-2B330B3CAB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>
    <p:cover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1676400" y="762000"/>
            <a:ext cx="5791200" cy="5486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900" b="0"/>
          </a:p>
        </p:txBody>
      </p:sp>
      <p:sp>
        <p:nvSpPr>
          <p:cNvPr id="9219" name="Oval 5"/>
          <p:cNvSpPr>
            <a:spLocks noChangeArrowheads="1"/>
          </p:cNvSpPr>
          <p:nvPr/>
        </p:nvSpPr>
        <p:spPr bwMode="auto">
          <a:xfrm>
            <a:off x="3200400" y="2133600"/>
            <a:ext cx="2819400" cy="2667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solidFill>
                <a:srgbClr val="FF0000"/>
              </a:solidFill>
            </a:endParaRPr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 flipV="1">
            <a:off x="4572000" y="609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6019800" y="3429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H="1">
            <a:off x="685800" y="3505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H="1">
            <a:off x="3048000" y="4648200"/>
            <a:ext cx="990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5181600" y="47244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4191000" y="48006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Mardheniet e punes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4953000" y="5257800"/>
            <a:ext cx="838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Vlersimi </a:t>
            </a:r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4267200" y="5791200"/>
            <a:ext cx="762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Vendosja </a:t>
            </a:r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3657600" y="525780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0"/>
              <a:t>Pagesa </a:t>
            </a:r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4800600" y="5029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 flipH="1">
            <a:off x="4800600" y="5562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 flipH="1" flipV="1">
            <a:off x="4038600" y="5486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 flipV="1">
            <a:off x="4038600" y="5029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4114800" y="914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Qellimet 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4953000" y="12954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Strategjia</a:t>
            </a:r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5334000" y="17526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Parashikimi</a:t>
            </a:r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5867400" y="21336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Politika</a:t>
            </a:r>
          </a:p>
        </p:txBody>
      </p:sp>
      <p:sp>
        <p:nvSpPr>
          <p:cNvPr id="9237" name="Text Box 23"/>
          <p:cNvSpPr txBox="1">
            <a:spLocks noChangeArrowheads="1"/>
          </p:cNvSpPr>
          <p:nvPr/>
        </p:nvSpPr>
        <p:spPr bwMode="auto">
          <a:xfrm>
            <a:off x="6172200" y="25908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Buxheti</a:t>
            </a:r>
          </a:p>
        </p:txBody>
      </p:sp>
      <p:sp>
        <p:nvSpPr>
          <p:cNvPr id="9238" name="Text Box 24"/>
          <p:cNvSpPr txBox="1">
            <a:spLocks noChangeArrowheads="1"/>
          </p:cNvSpPr>
          <p:nvPr/>
        </p:nvSpPr>
        <p:spPr bwMode="auto">
          <a:xfrm>
            <a:off x="6172200" y="30480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Planet</a:t>
            </a:r>
          </a:p>
        </p:txBody>
      </p:sp>
      <p:sp>
        <p:nvSpPr>
          <p:cNvPr id="9239" name="Text Box 25"/>
          <p:cNvSpPr txBox="1">
            <a:spLocks noChangeArrowheads="1"/>
          </p:cNvSpPr>
          <p:nvPr/>
        </p:nvSpPr>
        <p:spPr bwMode="auto">
          <a:xfrm>
            <a:off x="6172200" y="35052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Ndarja e punes</a:t>
            </a:r>
          </a:p>
        </p:txBody>
      </p:sp>
      <p:sp>
        <p:nvSpPr>
          <p:cNvPr id="9240" name="Text Box 26"/>
          <p:cNvSpPr txBox="1">
            <a:spLocks noChangeArrowheads="1"/>
          </p:cNvSpPr>
          <p:nvPr/>
        </p:nvSpPr>
        <p:spPr bwMode="auto">
          <a:xfrm>
            <a:off x="6096000" y="38100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Autoriteti</a:t>
            </a:r>
          </a:p>
        </p:txBody>
      </p: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5943600" y="41910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Delegimi</a:t>
            </a:r>
          </a:p>
        </p:txBody>
      </p:sp>
      <p:sp>
        <p:nvSpPr>
          <p:cNvPr id="9242" name="Text Box 29"/>
          <p:cNvSpPr txBox="1">
            <a:spLocks noChangeArrowheads="1"/>
          </p:cNvSpPr>
          <p:nvPr/>
        </p:nvSpPr>
        <p:spPr bwMode="auto">
          <a:xfrm>
            <a:off x="5715000" y="45720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Departamentalizimi</a:t>
            </a:r>
          </a:p>
        </p:txBody>
      </p:sp>
      <p:sp>
        <p:nvSpPr>
          <p:cNvPr id="9243" name="Text Box 30"/>
          <p:cNvSpPr txBox="1">
            <a:spLocks noChangeArrowheads="1"/>
          </p:cNvSpPr>
          <p:nvPr/>
        </p:nvSpPr>
        <p:spPr bwMode="auto">
          <a:xfrm>
            <a:off x="5334000" y="4953000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Vellimi I menaxhmentit</a:t>
            </a:r>
          </a:p>
        </p:txBody>
      </p:sp>
      <p:sp>
        <p:nvSpPr>
          <p:cNvPr id="9244" name="Text Box 31"/>
          <p:cNvSpPr txBox="1">
            <a:spLocks noChangeArrowheads="1"/>
          </p:cNvSpPr>
          <p:nvPr/>
        </p:nvSpPr>
        <p:spPr bwMode="auto">
          <a:xfrm>
            <a:off x="2362200" y="5105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Sjelljet e punetoreve</a:t>
            </a:r>
          </a:p>
        </p:txBody>
      </p:sp>
      <p:sp>
        <p:nvSpPr>
          <p:cNvPr id="9245" name="Text Box 32"/>
          <p:cNvSpPr txBox="1">
            <a:spLocks noChangeArrowheads="1"/>
          </p:cNvSpPr>
          <p:nvPr/>
        </p:nvSpPr>
        <p:spPr bwMode="auto">
          <a:xfrm>
            <a:off x="1981200" y="46482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Komunikimi</a:t>
            </a:r>
          </a:p>
        </p:txBody>
      </p:sp>
      <p:sp>
        <p:nvSpPr>
          <p:cNvPr id="9246" name="Text Box 33"/>
          <p:cNvSpPr txBox="1">
            <a:spLocks noChangeArrowheads="1"/>
          </p:cNvSpPr>
          <p:nvPr/>
        </p:nvSpPr>
        <p:spPr bwMode="auto">
          <a:xfrm>
            <a:off x="1905000" y="41910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Motivimi</a:t>
            </a:r>
          </a:p>
        </p:txBody>
      </p:sp>
      <p:sp>
        <p:nvSpPr>
          <p:cNvPr id="9247" name="Text Box 34"/>
          <p:cNvSpPr txBox="1">
            <a:spLocks noChangeArrowheads="1"/>
          </p:cNvSpPr>
          <p:nvPr/>
        </p:nvSpPr>
        <p:spPr bwMode="auto">
          <a:xfrm>
            <a:off x="1905000" y="36576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Drejtimi</a:t>
            </a:r>
          </a:p>
        </p:txBody>
      </p:sp>
      <p:sp>
        <p:nvSpPr>
          <p:cNvPr id="9248" name="Text Box 35"/>
          <p:cNvSpPr txBox="1">
            <a:spLocks noChangeArrowheads="1"/>
          </p:cNvSpPr>
          <p:nvPr/>
        </p:nvSpPr>
        <p:spPr bwMode="auto">
          <a:xfrm>
            <a:off x="1828800" y="30480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Standardet</a:t>
            </a:r>
          </a:p>
        </p:txBody>
      </p:sp>
      <p:sp>
        <p:nvSpPr>
          <p:cNvPr id="9249" name="Text Box 36"/>
          <p:cNvSpPr txBox="1">
            <a:spLocks noChangeArrowheads="1"/>
          </p:cNvSpPr>
          <p:nvPr/>
        </p:nvSpPr>
        <p:spPr bwMode="auto">
          <a:xfrm>
            <a:off x="2057400" y="2438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Masat</a:t>
            </a:r>
          </a:p>
        </p:txBody>
      </p:sp>
      <p:sp>
        <p:nvSpPr>
          <p:cNvPr id="9250" name="Text Box 37"/>
          <p:cNvSpPr txBox="1">
            <a:spLocks noChangeArrowheads="1"/>
          </p:cNvSpPr>
          <p:nvPr/>
        </p:nvSpPr>
        <p:spPr bwMode="auto">
          <a:xfrm>
            <a:off x="2438400" y="19050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Krahasimi</a:t>
            </a:r>
          </a:p>
        </p:txBody>
      </p:sp>
      <p:sp>
        <p:nvSpPr>
          <p:cNvPr id="9251" name="Text Box 38"/>
          <p:cNvSpPr txBox="1">
            <a:spLocks noChangeArrowheads="1"/>
          </p:cNvSpPr>
          <p:nvPr/>
        </p:nvSpPr>
        <p:spPr bwMode="auto">
          <a:xfrm>
            <a:off x="2895600" y="13716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/>
              <a:t>Korrigjimi</a:t>
            </a:r>
          </a:p>
        </p:txBody>
      </p:sp>
      <p:sp>
        <p:nvSpPr>
          <p:cNvPr id="9252" name="Line 39"/>
          <p:cNvSpPr>
            <a:spLocks noChangeShapeType="1"/>
          </p:cNvSpPr>
          <p:nvPr/>
        </p:nvSpPr>
        <p:spPr bwMode="auto">
          <a:xfrm>
            <a:off x="4876800" y="1066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3" name="Line 40"/>
          <p:cNvSpPr>
            <a:spLocks noChangeShapeType="1"/>
          </p:cNvSpPr>
          <p:nvPr/>
        </p:nvSpPr>
        <p:spPr bwMode="auto">
          <a:xfrm>
            <a:off x="5791200" y="1524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4" name="Line 41"/>
          <p:cNvSpPr>
            <a:spLocks noChangeShapeType="1"/>
          </p:cNvSpPr>
          <p:nvPr/>
        </p:nvSpPr>
        <p:spPr bwMode="auto">
          <a:xfrm>
            <a:off x="6324600" y="198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5" name="Line 42"/>
          <p:cNvSpPr>
            <a:spLocks noChangeShapeType="1"/>
          </p:cNvSpPr>
          <p:nvPr/>
        </p:nvSpPr>
        <p:spPr bwMode="auto">
          <a:xfrm>
            <a:off x="6553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6" name="Line 43"/>
          <p:cNvSpPr>
            <a:spLocks noChangeShapeType="1"/>
          </p:cNvSpPr>
          <p:nvPr/>
        </p:nvSpPr>
        <p:spPr bwMode="auto">
          <a:xfrm>
            <a:off x="67818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7" name="Line 44"/>
          <p:cNvSpPr>
            <a:spLocks noChangeShapeType="1"/>
          </p:cNvSpPr>
          <p:nvPr/>
        </p:nvSpPr>
        <p:spPr bwMode="auto">
          <a:xfrm>
            <a:off x="67818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8" name="Line 45"/>
          <p:cNvSpPr>
            <a:spLocks noChangeShapeType="1"/>
          </p:cNvSpPr>
          <p:nvPr/>
        </p:nvSpPr>
        <p:spPr bwMode="auto">
          <a:xfrm flipH="1">
            <a:off x="6705600" y="4038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59" name="Line 46"/>
          <p:cNvSpPr>
            <a:spLocks noChangeShapeType="1"/>
          </p:cNvSpPr>
          <p:nvPr/>
        </p:nvSpPr>
        <p:spPr bwMode="auto">
          <a:xfrm flipH="1">
            <a:off x="6400800" y="4419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0" name="Line 47"/>
          <p:cNvSpPr>
            <a:spLocks noChangeShapeType="1"/>
          </p:cNvSpPr>
          <p:nvPr/>
        </p:nvSpPr>
        <p:spPr bwMode="auto">
          <a:xfrm flipH="1">
            <a:off x="6172200" y="480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1" name="Line 48"/>
          <p:cNvSpPr>
            <a:spLocks noChangeShapeType="1"/>
          </p:cNvSpPr>
          <p:nvPr/>
        </p:nvSpPr>
        <p:spPr bwMode="auto">
          <a:xfrm flipH="1" flipV="1">
            <a:off x="27432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2" name="Line 49"/>
          <p:cNvSpPr>
            <a:spLocks noChangeShapeType="1"/>
          </p:cNvSpPr>
          <p:nvPr/>
        </p:nvSpPr>
        <p:spPr bwMode="auto">
          <a:xfrm flipH="1" flipV="1">
            <a:off x="2514600" y="4419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3" name="Line 50"/>
          <p:cNvSpPr>
            <a:spLocks noChangeShapeType="1"/>
          </p:cNvSpPr>
          <p:nvPr/>
        </p:nvSpPr>
        <p:spPr bwMode="auto">
          <a:xfrm flipH="1" flipV="1">
            <a:off x="2438400" y="3886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4" name="Line 51"/>
          <p:cNvSpPr>
            <a:spLocks noChangeShapeType="1"/>
          </p:cNvSpPr>
          <p:nvPr/>
        </p:nvSpPr>
        <p:spPr bwMode="auto">
          <a:xfrm flipV="1">
            <a:off x="2514600" y="2667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5" name="Line 52"/>
          <p:cNvSpPr>
            <a:spLocks noChangeShapeType="1"/>
          </p:cNvSpPr>
          <p:nvPr/>
        </p:nvSpPr>
        <p:spPr bwMode="auto">
          <a:xfrm flipV="1">
            <a:off x="2743200" y="2133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6" name="Line 53"/>
          <p:cNvSpPr>
            <a:spLocks noChangeShapeType="1"/>
          </p:cNvSpPr>
          <p:nvPr/>
        </p:nvSpPr>
        <p:spPr bwMode="auto">
          <a:xfrm flipV="1">
            <a:off x="31242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7" name="Line 54"/>
          <p:cNvSpPr>
            <a:spLocks noChangeShapeType="1"/>
          </p:cNvSpPr>
          <p:nvPr/>
        </p:nvSpPr>
        <p:spPr bwMode="auto">
          <a:xfrm flipV="1">
            <a:off x="3657600" y="1066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68" name="Text Box 55"/>
          <p:cNvSpPr txBox="1">
            <a:spLocks noChangeArrowheads="1"/>
          </p:cNvSpPr>
          <p:nvPr/>
        </p:nvSpPr>
        <p:spPr bwMode="auto">
          <a:xfrm>
            <a:off x="3276600" y="2209801"/>
            <a:ext cx="2743200" cy="295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b="1" dirty="0" err="1" smtClean="0"/>
              <a:t>Menaxhmenti</a:t>
            </a:r>
            <a:r>
              <a:rPr lang="sq-AL" b="1" dirty="0" smtClean="0"/>
              <a:t>:</a:t>
            </a:r>
          </a:p>
          <a:p>
            <a:pPr algn="just">
              <a:spcBef>
                <a:spcPct val="50000"/>
              </a:spcBef>
            </a:pPr>
            <a:r>
              <a:rPr lang="sq-AL" sz="1550" b="1" dirty="0" smtClean="0"/>
              <a:t>Aktiviteti me te cilin kryhen funksionet e caktuara me qellim qe ne mënyrë efikase te sigurohen, renditen dhe shfrytëzohen përpjekjet njerëzore dhe resurset fizike ashtu qe te arrihet ndonjë qellim</a:t>
            </a:r>
            <a:r>
              <a:rPr lang="en-US" sz="1550" b="1" dirty="0" smtClean="0"/>
              <a:t>.</a:t>
            </a:r>
          </a:p>
          <a:p>
            <a:pPr>
              <a:spcBef>
                <a:spcPct val="50000"/>
              </a:spcBef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269" name="Text Box 56"/>
          <p:cNvSpPr txBox="1">
            <a:spLocks noChangeArrowheads="1"/>
          </p:cNvSpPr>
          <p:nvPr/>
        </p:nvSpPr>
        <p:spPr bwMode="auto">
          <a:xfrm>
            <a:off x="7010400" y="1066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 smtClean="0"/>
              <a:t>Planifikimi</a:t>
            </a:r>
            <a:endParaRPr lang="sq-AL" sz="1800" b="1" dirty="0"/>
          </a:p>
        </p:txBody>
      </p:sp>
      <p:sp>
        <p:nvSpPr>
          <p:cNvPr id="9270" name="Text Box 57"/>
          <p:cNvSpPr txBox="1">
            <a:spLocks noChangeArrowheads="1"/>
          </p:cNvSpPr>
          <p:nvPr/>
        </p:nvSpPr>
        <p:spPr bwMode="auto">
          <a:xfrm>
            <a:off x="685800" y="1066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 smtClean="0"/>
              <a:t>Kontrolli</a:t>
            </a:r>
            <a:endParaRPr lang="sq-AL" sz="1800" b="1" dirty="0"/>
          </a:p>
        </p:txBody>
      </p:sp>
      <p:sp>
        <p:nvSpPr>
          <p:cNvPr id="9271" name="Text Box 58"/>
          <p:cNvSpPr txBox="1">
            <a:spLocks noChangeArrowheads="1"/>
          </p:cNvSpPr>
          <p:nvPr/>
        </p:nvSpPr>
        <p:spPr bwMode="auto">
          <a:xfrm>
            <a:off x="6934200" y="4648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 smtClean="0"/>
              <a:t>Organizimi</a:t>
            </a:r>
            <a:endParaRPr lang="sq-AL" sz="1800" b="1" dirty="0"/>
          </a:p>
        </p:txBody>
      </p:sp>
      <p:sp>
        <p:nvSpPr>
          <p:cNvPr id="9272" name="Text Box 59"/>
          <p:cNvSpPr txBox="1">
            <a:spLocks noChangeArrowheads="1"/>
          </p:cNvSpPr>
          <p:nvPr/>
        </p:nvSpPr>
        <p:spPr bwMode="auto">
          <a:xfrm>
            <a:off x="228600" y="4648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 smtClean="0"/>
              <a:t>Udhëheqja</a:t>
            </a:r>
            <a:endParaRPr lang="sq-AL" sz="1800" b="1" dirty="0"/>
          </a:p>
        </p:txBody>
      </p:sp>
      <p:sp>
        <p:nvSpPr>
          <p:cNvPr id="9273" name="Text Box 60"/>
          <p:cNvSpPr txBox="1">
            <a:spLocks noChangeArrowheads="1"/>
          </p:cNvSpPr>
          <p:nvPr/>
        </p:nvSpPr>
        <p:spPr bwMode="auto">
          <a:xfrm>
            <a:off x="3429000" y="6248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1800" b="1" dirty="0" smtClean="0"/>
              <a:t>Personeli</a:t>
            </a:r>
            <a:endParaRPr lang="sq-AL" sz="1800" b="1" dirty="0"/>
          </a:p>
        </p:txBody>
      </p:sp>
      <p:sp>
        <p:nvSpPr>
          <p:cNvPr id="9274" name="Text Box 61"/>
          <p:cNvSpPr txBox="1">
            <a:spLocks noChangeArrowheads="1"/>
          </p:cNvSpPr>
          <p:nvPr/>
        </p:nvSpPr>
        <p:spPr bwMode="auto">
          <a:xfrm>
            <a:off x="2743200" y="0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q-AL" sz="2000" b="1" dirty="0" smtClean="0">
                <a:solidFill>
                  <a:schemeClr val="accent4">
                    <a:lumMod val="50000"/>
                  </a:schemeClr>
                </a:solidFill>
              </a:rPr>
              <a:t>Definimi i </a:t>
            </a:r>
            <a:r>
              <a:rPr lang="sq-AL" sz="2000" b="1" dirty="0" err="1" smtClean="0">
                <a:solidFill>
                  <a:schemeClr val="accent4">
                    <a:lumMod val="50000"/>
                  </a:schemeClr>
                </a:solidFill>
              </a:rPr>
              <a:t>Menaxhmentit</a:t>
            </a:r>
            <a:endParaRPr lang="sq-AL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02.11.2012</a:t>
            </a:r>
            <a:endParaRPr lang="en-US" dirty="0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40D66-DDEA-4C20-9CB9-C0186954F5B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1"/>
          </p:nvPr>
        </p:nvSpPr>
        <p:spPr>
          <a:xfrm>
            <a:off x="2895600" y="6492240"/>
            <a:ext cx="3505200" cy="365760"/>
          </a:xfrm>
        </p:spPr>
        <p:txBody>
          <a:bodyPr/>
          <a:lstStyle/>
          <a:p>
            <a:pPr algn="ctr">
              <a:defRPr/>
            </a:pPr>
            <a:r>
              <a:rPr lang="sq-AL" dirty="0" smtClean="0">
                <a:solidFill>
                  <a:srgbClr val="C00000"/>
                </a:solidFill>
              </a:rPr>
              <a:t>Bazat e Menaxhimit  ( </a:t>
            </a:r>
            <a:r>
              <a:rPr lang="en-US" dirty="0" smtClean="0">
                <a:solidFill>
                  <a:srgbClr val="C00000"/>
                </a:solidFill>
              </a:rPr>
              <a:t>Management 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2165</TotalTime>
  <Words>1850</Words>
  <Application>Microsoft Office PowerPoint</Application>
  <PresentationFormat>On-screen Show (4:3)</PresentationFormat>
  <Paragraphs>590</Paragraphs>
  <Slides>41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Origin</vt:lpstr>
      <vt:lpstr> Java e  dytë </vt:lpstr>
      <vt:lpstr>KUPTIMI   DHE  DEFINIMI I MENAXHMENTIT</vt:lpstr>
      <vt:lpstr>Kuptimi i menaxhmentit</vt:lpstr>
      <vt:lpstr>Definimi i menaxhmentit</vt:lpstr>
      <vt:lpstr>Definimi i menaxhmentit</vt:lpstr>
      <vt:lpstr>Definimi i menaxhmentit</vt:lpstr>
      <vt:lpstr>Definimi i menaxhmentit</vt:lpstr>
      <vt:lpstr>Definimi i menaxhmentit</vt:lpstr>
      <vt:lpstr>Slide 9</vt:lpstr>
      <vt:lpstr>Menaxhmenti si aktivitet universal</vt:lpstr>
      <vt:lpstr>Menaxhmenti dhe menaxherët</vt:lpstr>
      <vt:lpstr>Menaxhmenti dhe menaxherët</vt:lpstr>
      <vt:lpstr>Menaxherët në pozita të ndryshme në organizata të ndryshme</vt:lpstr>
      <vt:lpstr>Slide 14</vt:lpstr>
      <vt:lpstr>Puna e menaxherit</vt:lpstr>
      <vt:lpstr>Puna e menaxherit si funksion</vt:lpstr>
      <vt:lpstr>Puna e menaxherit si rol</vt:lpstr>
      <vt:lpstr>Rolet e menaxherit</vt:lpstr>
      <vt:lpstr>Roli  ndërpersonal</vt:lpstr>
      <vt:lpstr>Roli informues</vt:lpstr>
      <vt:lpstr>Roli vendimmarrës</vt:lpstr>
      <vt:lpstr>Slide 22</vt:lpstr>
      <vt:lpstr>Slide 23</vt:lpstr>
      <vt:lpstr>Menaxhmenti si proces</vt:lpstr>
      <vt:lpstr>Menaxhmenti si proces</vt:lpstr>
      <vt:lpstr>Menaxhmenti si proces</vt:lpstr>
      <vt:lpstr>Menaxhmenti si proces</vt:lpstr>
      <vt:lpstr>Slide 28</vt:lpstr>
      <vt:lpstr>Qasja praktike procesit të menaxhmentit</vt:lpstr>
      <vt:lpstr>Slide 30</vt:lpstr>
      <vt:lpstr>Nivelet hierarkike të veprimeve menaxheriale</vt:lpstr>
      <vt:lpstr>Slide 32</vt:lpstr>
      <vt:lpstr>Menaxhmenti dhe nivelet menaxherike  në organizatë</vt:lpstr>
      <vt:lpstr>Aftësitë e nevojshme për menaxherë  të niveleve të ndryshme</vt:lpstr>
      <vt:lpstr>Aftësitë e nevojshme për menaxherë  të niveleve të ndryshme</vt:lpstr>
      <vt:lpstr>Aftësitë e nevojshme për menaxherë  të niveleve të ndryshme</vt:lpstr>
      <vt:lpstr>Aftësitë e nevojshme për menaxherë  të niveleve të ndryshme</vt:lpstr>
      <vt:lpstr>Aftësitë e nevojshme për menaxherë  të niveleve të ndryshme</vt:lpstr>
      <vt:lpstr>Nivelet e menaxhmentit dhe atributet e menaxherit  (aftësitë teknike konceptuale dhe humane)</vt:lpstr>
      <vt:lpstr>Menaxhmenti  si shkencë</vt:lpstr>
      <vt:lpstr>Slide 41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Bazat e Menaxhimit</dc:title>
  <dc:subject>Kuptimi dhe definimi i menaxhmentit</dc:subject>
  <dc:creator>Naim Mustafa</dc:creator>
  <cp:lastModifiedBy>Naim Mustafa</cp:lastModifiedBy>
  <cp:revision>265</cp:revision>
  <dcterms:created xsi:type="dcterms:W3CDTF">2009-10-12T20:53:45Z</dcterms:created>
  <dcterms:modified xsi:type="dcterms:W3CDTF">2013-11-01T21:35:49Z</dcterms:modified>
</cp:coreProperties>
</file>